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0"/>
  </p:notesMasterIdLst>
  <p:handoutMasterIdLst>
    <p:handoutMasterId r:id="rId21"/>
  </p:handoutMasterIdLst>
  <p:sldIdLst>
    <p:sldId id="256" r:id="rId6"/>
    <p:sldId id="361" r:id="rId7"/>
    <p:sldId id="374" r:id="rId8"/>
    <p:sldId id="363" r:id="rId9"/>
    <p:sldId id="365" r:id="rId10"/>
    <p:sldId id="364" r:id="rId11"/>
    <p:sldId id="366" r:id="rId12"/>
    <p:sldId id="368" r:id="rId13"/>
    <p:sldId id="370" r:id="rId14"/>
    <p:sldId id="371" r:id="rId15"/>
    <p:sldId id="369" r:id="rId16"/>
    <p:sldId id="372" r:id="rId17"/>
    <p:sldId id="362" r:id="rId18"/>
    <p:sldId id="367" r:id="rId19"/>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fukuoka" initials="t" lastIdx="2" clrIdx="0"/>
  <p:cmAuthor id="1" name="ikeda tetsuro" initials="ikedat"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CFEAE9"/>
    <a:srgbClr val="9BD2D2"/>
    <a:srgbClr val="009999"/>
    <a:srgbClr val="00B0F0"/>
    <a:srgbClr val="FF00FF"/>
    <a:srgbClr val="FEF2E8"/>
    <a:srgbClr val="92D050"/>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1" autoAdjust="0"/>
    <p:restoredTop sz="83684" autoAdjust="0"/>
  </p:normalViewPr>
  <p:slideViewPr>
    <p:cSldViewPr snapToGrid="0">
      <p:cViewPr varScale="1">
        <p:scale>
          <a:sx n="92" d="100"/>
          <a:sy n="92" d="100"/>
        </p:scale>
        <p:origin x="-96" y="-222"/>
      </p:cViewPr>
      <p:guideLst>
        <p:guide orient="horz" pos="2781"/>
        <p:guide orient="horz" pos="840"/>
        <p:guide pos="2880"/>
        <p:guide pos="924"/>
        <p:guide pos="156"/>
        <p:guide pos="5605"/>
      </p:guideLst>
    </p:cSldViewPr>
  </p:slideViewPr>
  <p:notesTextViewPr>
    <p:cViewPr>
      <p:scale>
        <a:sx n="1" d="1"/>
        <a:sy n="1" d="1"/>
      </p:scale>
      <p:origin x="0" y="0"/>
    </p:cViewPr>
  </p:notesTextViewPr>
  <p:notesViewPr>
    <p:cSldViewPr snapToGrid="0">
      <p:cViewPr varScale="1">
        <p:scale>
          <a:sx n="73" d="100"/>
          <a:sy n="73" d="100"/>
        </p:scale>
        <p:origin x="-2160" y="-108"/>
      </p:cViewPr>
      <p:guideLst>
        <p:guide orient="horz" pos="3223"/>
        <p:guide pos="2235"/>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3076977" cy="512143"/>
          </a:xfrm>
          <a:prstGeom prst="rect">
            <a:avLst/>
          </a:prstGeom>
        </p:spPr>
        <p:txBody>
          <a:bodyPr vert="horz" lIns="95433" tIns="47716" rIns="95433" bIns="47716"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0650" y="3"/>
            <a:ext cx="3076976" cy="512143"/>
          </a:xfrm>
          <a:prstGeom prst="rect">
            <a:avLst/>
          </a:prstGeom>
        </p:spPr>
        <p:txBody>
          <a:bodyPr vert="horz" lIns="95433" tIns="47716" rIns="95433" bIns="47716" rtlCol="0"/>
          <a:lstStyle>
            <a:lvl1pPr algn="r">
              <a:defRPr sz="1300"/>
            </a:lvl1pPr>
          </a:lstStyle>
          <a:p>
            <a:fld id="{55613E7F-AFD5-4D8D-85C7-09D09CCD72C1}" type="datetimeFigureOut">
              <a:rPr kumimoji="1" lang="ja-JP" altLang="en-US" smtClean="0"/>
              <a:t>2019/5/20</a:t>
            </a:fld>
            <a:endParaRPr kumimoji="1" lang="ja-JP" altLang="en-US"/>
          </a:p>
        </p:txBody>
      </p:sp>
      <p:sp>
        <p:nvSpPr>
          <p:cNvPr id="4" name="フッター プレースホルダー 3"/>
          <p:cNvSpPr>
            <a:spLocks noGrp="1"/>
          </p:cNvSpPr>
          <p:nvPr>
            <p:ph type="ftr" sz="quarter" idx="2"/>
          </p:nvPr>
        </p:nvSpPr>
        <p:spPr>
          <a:xfrm>
            <a:off x="3" y="9720824"/>
            <a:ext cx="3076977" cy="512142"/>
          </a:xfrm>
          <a:prstGeom prst="rect">
            <a:avLst/>
          </a:prstGeom>
        </p:spPr>
        <p:txBody>
          <a:bodyPr vert="horz" lIns="95433" tIns="47716" rIns="95433" bIns="47716"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0650" y="9720824"/>
            <a:ext cx="3076976" cy="512142"/>
          </a:xfrm>
          <a:prstGeom prst="rect">
            <a:avLst/>
          </a:prstGeom>
        </p:spPr>
        <p:txBody>
          <a:bodyPr vert="horz" lIns="95433" tIns="47716" rIns="95433" bIns="47716" rtlCol="0" anchor="b"/>
          <a:lstStyle>
            <a:lvl1pPr algn="r">
              <a:defRPr sz="1300"/>
            </a:lvl1pPr>
          </a:lstStyle>
          <a:p>
            <a:fld id="{080CA10F-5BDE-424D-A8A1-C4743DB07370}" type="slidenum">
              <a:rPr kumimoji="1" lang="ja-JP" altLang="en-US" smtClean="0"/>
              <a:t>‹#›</a:t>
            </a:fld>
            <a:endParaRPr kumimoji="1" lang="ja-JP" altLang="en-US"/>
          </a:p>
        </p:txBody>
      </p:sp>
    </p:spTree>
    <p:extLst>
      <p:ext uri="{BB962C8B-B14F-4D97-AF65-F5344CB8AC3E}">
        <p14:creationId xmlns:p14="http://schemas.microsoft.com/office/powerpoint/2010/main" val="2468411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1731"/>
          </a:xfrm>
          <a:prstGeom prst="rect">
            <a:avLst/>
          </a:prstGeom>
        </p:spPr>
        <p:txBody>
          <a:bodyPr vert="horz" lIns="95433" tIns="47716" rIns="95433" bIns="47716"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6" y="0"/>
            <a:ext cx="3076364" cy="511731"/>
          </a:xfrm>
          <a:prstGeom prst="rect">
            <a:avLst/>
          </a:prstGeom>
        </p:spPr>
        <p:txBody>
          <a:bodyPr vert="horz" lIns="95433" tIns="47716" rIns="95433" bIns="47716" rtlCol="0"/>
          <a:lstStyle>
            <a:lvl1pPr algn="r">
              <a:defRPr sz="1300"/>
            </a:lvl1pPr>
          </a:lstStyle>
          <a:p>
            <a:fld id="{FF959978-A08F-487A-B7B5-94117BE056A2}" type="datetimeFigureOut">
              <a:rPr kumimoji="1" lang="ja-JP" altLang="en-US" smtClean="0"/>
              <a:t>2019/5/20</a:t>
            </a:fld>
            <a:endParaRPr kumimoji="1" lang="ja-JP" altLang="en-US"/>
          </a:p>
        </p:txBody>
      </p:sp>
      <p:sp>
        <p:nvSpPr>
          <p:cNvPr id="4" name="スライド イメージ プレースホルダー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5433" tIns="47716" rIns="95433" bIns="47716" rtlCol="0" anchor="ctr"/>
          <a:lstStyle/>
          <a:p>
            <a:endParaRPr lang="ja-JP" altLang="en-US"/>
          </a:p>
        </p:txBody>
      </p:sp>
      <p:sp>
        <p:nvSpPr>
          <p:cNvPr id="5" name="ノート プレースホルダー 4"/>
          <p:cNvSpPr>
            <a:spLocks noGrp="1"/>
          </p:cNvSpPr>
          <p:nvPr>
            <p:ph type="body" sz="quarter" idx="3"/>
          </p:nvPr>
        </p:nvSpPr>
        <p:spPr>
          <a:xfrm>
            <a:off x="709931" y="4861442"/>
            <a:ext cx="5679440" cy="4605576"/>
          </a:xfrm>
          <a:prstGeom prst="rect">
            <a:avLst/>
          </a:prstGeom>
        </p:spPr>
        <p:txBody>
          <a:bodyPr vert="horz" lIns="95433" tIns="47716" rIns="95433" bIns="477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106"/>
            <a:ext cx="3076364" cy="511731"/>
          </a:xfrm>
          <a:prstGeom prst="rect">
            <a:avLst/>
          </a:prstGeom>
        </p:spPr>
        <p:txBody>
          <a:bodyPr vert="horz" lIns="95433" tIns="47716" rIns="95433" bIns="47716"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6" y="9721106"/>
            <a:ext cx="3076364" cy="511731"/>
          </a:xfrm>
          <a:prstGeom prst="rect">
            <a:avLst/>
          </a:prstGeom>
        </p:spPr>
        <p:txBody>
          <a:bodyPr vert="horz" lIns="95433" tIns="47716" rIns="95433" bIns="47716" rtlCol="0" anchor="b"/>
          <a:lstStyle>
            <a:lvl1pPr algn="r">
              <a:defRPr sz="1300"/>
            </a:lvl1pPr>
          </a:lstStyle>
          <a:p>
            <a:fld id="{D7737110-859A-4121-AB5C-CB4143FA3BDA}" type="slidenum">
              <a:rPr kumimoji="1" lang="ja-JP" altLang="en-US" smtClean="0"/>
              <a:t>‹#›</a:t>
            </a:fld>
            <a:endParaRPr kumimoji="1" lang="ja-JP" altLang="en-US"/>
          </a:p>
        </p:txBody>
      </p:sp>
    </p:spTree>
    <p:extLst>
      <p:ext uri="{BB962C8B-B14F-4D97-AF65-F5344CB8AC3E}">
        <p14:creationId xmlns:p14="http://schemas.microsoft.com/office/powerpoint/2010/main" val="38527832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1</a:t>
            </a:fld>
            <a:endParaRPr kumimoji="1" lang="ja-JP" altLang="en-US"/>
          </a:p>
        </p:txBody>
      </p:sp>
    </p:spTree>
    <p:extLst>
      <p:ext uri="{BB962C8B-B14F-4D97-AF65-F5344CB8AC3E}">
        <p14:creationId xmlns:p14="http://schemas.microsoft.com/office/powerpoint/2010/main" val="2254034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4</a:t>
            </a:r>
            <a:r>
              <a:rPr kumimoji="1" lang="ja-JP" altLang="en-US" dirty="0" smtClean="0"/>
              <a:t>枚分で調理時間はおよそ</a:t>
            </a:r>
            <a:r>
              <a:rPr kumimoji="1" lang="en-US" altLang="ja-JP" dirty="0" smtClean="0"/>
              <a:t>10</a:t>
            </a:r>
            <a:r>
              <a:rPr kumimoji="1" lang="ja-JP" altLang="en-US" dirty="0" smtClean="0"/>
              <a:t>分。</a:t>
            </a:r>
            <a:endParaRPr kumimoji="1" lang="en-US" altLang="ja-JP" dirty="0" smtClean="0"/>
          </a:p>
          <a:p>
            <a:r>
              <a:rPr kumimoji="1" lang="ja-JP" altLang="en-US" dirty="0" smtClean="0"/>
              <a:t>材料は、トマト：中</a:t>
            </a:r>
            <a:r>
              <a:rPr kumimoji="1" lang="en-US" altLang="ja-JP" dirty="0" smtClean="0"/>
              <a:t>1</a:t>
            </a:r>
            <a:r>
              <a:rPr kumimoji="1" lang="ja-JP" altLang="en-US" dirty="0" smtClean="0"/>
              <a:t>個、バジル：</a:t>
            </a:r>
            <a:r>
              <a:rPr kumimoji="1" lang="en-US" altLang="ja-JP" dirty="0" smtClean="0"/>
              <a:t>5g</a:t>
            </a:r>
            <a:r>
              <a:rPr kumimoji="1" lang="ja-JP" altLang="en-US" dirty="0" smtClean="0"/>
              <a:t>程度、塩：</a:t>
            </a:r>
            <a:r>
              <a:rPr kumimoji="1" lang="en-US" altLang="ja-JP" dirty="0" smtClean="0"/>
              <a:t>0.2</a:t>
            </a:r>
            <a:r>
              <a:rPr kumimoji="1" lang="ja-JP" altLang="en-US" dirty="0" err="1" smtClean="0"/>
              <a:t>ｇ</a:t>
            </a:r>
            <a:r>
              <a:rPr kumimoji="1" lang="ja-JP" altLang="en-US" dirty="0" smtClean="0"/>
              <a:t>、ブラックペッパー：少々、オリーブオイル：小さじ</a:t>
            </a:r>
            <a:r>
              <a:rPr kumimoji="1" lang="en-US" altLang="ja-JP" dirty="0" smtClean="0"/>
              <a:t>1</a:t>
            </a:r>
            <a:r>
              <a:rPr kumimoji="1" lang="ja-JP" altLang="en-US" dirty="0" err="1" smtClean="0"/>
              <a:t>、</a:t>
            </a:r>
            <a:r>
              <a:rPr kumimoji="1" lang="ja-JP" altLang="en-US" dirty="0" smtClean="0"/>
              <a:t>フランスパン：</a:t>
            </a:r>
            <a:r>
              <a:rPr kumimoji="1" lang="en-US" altLang="ja-JP" dirty="0" smtClean="0"/>
              <a:t>15g×4</a:t>
            </a:r>
            <a:r>
              <a:rPr kumimoji="1" lang="ja-JP" altLang="en-US" dirty="0" smtClean="0"/>
              <a:t>枚　です。</a:t>
            </a:r>
            <a:endParaRPr kumimoji="1" lang="en-US" altLang="ja-JP" dirty="0" smtClean="0"/>
          </a:p>
          <a:p>
            <a:r>
              <a:rPr kumimoji="1" lang="ja-JP" altLang="en-US" dirty="0" smtClean="0"/>
              <a:t>まず、トマトをさいの目に切り、塩、ブラックペッパーを加え和えます。</a:t>
            </a:r>
            <a:endParaRPr kumimoji="1" lang="en-US" altLang="ja-JP" dirty="0" smtClean="0"/>
          </a:p>
          <a:p>
            <a:r>
              <a:rPr kumimoji="1" lang="ja-JP" altLang="en-US" dirty="0" smtClean="0"/>
              <a:t>次に、バジルをみじん切りに切り、先ほどのトマトに加え混ぜます。</a:t>
            </a:r>
            <a:endParaRPr kumimoji="1" lang="en-US" altLang="ja-JP" dirty="0" smtClean="0"/>
          </a:p>
          <a:p>
            <a:r>
              <a:rPr kumimoji="1" lang="ja-JP" altLang="en-US" dirty="0" smtClean="0"/>
              <a:t>さらにオリーブオイルを加え混ぜます。</a:t>
            </a:r>
            <a:endParaRPr kumimoji="1" lang="en-US" altLang="ja-JP" dirty="0" smtClean="0"/>
          </a:p>
          <a:p>
            <a:r>
              <a:rPr kumimoji="1" lang="ja-JP" altLang="en-US" dirty="0" smtClean="0"/>
              <a:t>最後にパンを焼き、先ほど作った具材をトッピングして完成です。</a:t>
            </a:r>
            <a:endParaRPr kumimoji="1" lang="en-US" altLang="ja-JP" dirty="0" smtClean="0"/>
          </a:p>
          <a:p>
            <a:endParaRPr kumimoji="1" lang="en-US" altLang="ja-JP" dirty="0" smtClean="0"/>
          </a:p>
          <a:p>
            <a:r>
              <a:rPr kumimoji="1" lang="en-US" altLang="ja-JP" dirty="0" smtClean="0"/>
              <a:t>1</a:t>
            </a:r>
            <a:r>
              <a:rPr kumimoji="1" lang="ja-JP" altLang="en-US" dirty="0" smtClean="0"/>
              <a:t>枚分のエネルギーは</a:t>
            </a:r>
            <a:r>
              <a:rPr kumimoji="1" lang="en-US" altLang="ja-JP" dirty="0" smtClean="0"/>
              <a:t>58.5kcal</a:t>
            </a:r>
            <a:r>
              <a:rPr kumimoji="1" lang="ja-JP" altLang="en-US" dirty="0" smtClean="0"/>
              <a:t>で、その他の栄養素は、たんぱく質：</a:t>
            </a:r>
            <a:r>
              <a:rPr kumimoji="1" lang="en-US" altLang="ja-JP" dirty="0" smtClean="0"/>
              <a:t>1.7g</a:t>
            </a:r>
            <a:r>
              <a:rPr kumimoji="1" lang="ja-JP" altLang="en-US" dirty="0" err="1" smtClean="0"/>
              <a:t>、</a:t>
            </a:r>
            <a:r>
              <a:rPr kumimoji="1" lang="ja-JP" altLang="en-US" dirty="0" smtClean="0"/>
              <a:t>炭水化物：</a:t>
            </a:r>
            <a:r>
              <a:rPr kumimoji="1" lang="en-US" altLang="ja-JP" dirty="0" smtClean="0"/>
              <a:t>10.5g</a:t>
            </a:r>
            <a:r>
              <a:rPr kumimoji="1" lang="ja-JP" altLang="en-US" dirty="0" err="1" smtClean="0"/>
              <a:t>、</a:t>
            </a:r>
            <a:r>
              <a:rPr kumimoji="1" lang="ja-JP" altLang="en-US" dirty="0" smtClean="0"/>
              <a:t>食塩：</a:t>
            </a:r>
            <a:r>
              <a:rPr kumimoji="1" lang="en-US" altLang="ja-JP" dirty="0" smtClean="0"/>
              <a:t>0.3g</a:t>
            </a:r>
            <a:r>
              <a:rPr kumimoji="1" lang="ja-JP" altLang="en-US" dirty="0" err="1" smtClean="0"/>
              <a:t>、</a:t>
            </a:r>
            <a:r>
              <a:rPr kumimoji="1" lang="ja-JP" altLang="en-US" dirty="0" smtClean="0"/>
              <a:t>脂質：</a:t>
            </a:r>
            <a:r>
              <a:rPr kumimoji="1" lang="en-US" altLang="ja-JP" dirty="0" smtClean="0"/>
              <a:t>1.3g</a:t>
            </a:r>
            <a:r>
              <a:rPr kumimoji="1" lang="ja-JP" altLang="en-US" dirty="0" err="1" smtClean="0"/>
              <a:t>、</a:t>
            </a:r>
            <a:r>
              <a:rPr kumimoji="1" lang="ja-JP" altLang="en-US" dirty="0" smtClean="0"/>
              <a:t>食物繊維：</a:t>
            </a:r>
            <a:r>
              <a:rPr kumimoji="1" lang="en-US" altLang="ja-JP" dirty="0" smtClean="0"/>
              <a:t>0.8g</a:t>
            </a:r>
            <a:r>
              <a:rPr kumimoji="1" lang="ja-JP" altLang="en-US" dirty="0" smtClean="0"/>
              <a:t>となっています。</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10</a:t>
            </a:fld>
            <a:endParaRPr kumimoji="1" lang="ja-JP" altLang="en-US"/>
          </a:p>
        </p:txBody>
      </p:sp>
    </p:spTree>
    <p:extLst>
      <p:ext uri="{BB962C8B-B14F-4D97-AF65-F5344CB8AC3E}">
        <p14:creationId xmlns:p14="http://schemas.microsoft.com/office/powerpoint/2010/main" val="2730902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続いて「ビタミン</a:t>
            </a:r>
            <a:r>
              <a:rPr kumimoji="1" lang="en-US" altLang="ja-JP" dirty="0" smtClean="0"/>
              <a:t>C</a:t>
            </a:r>
            <a:r>
              <a:rPr kumimoji="1" lang="ja-JP" altLang="en-US" dirty="0" smtClean="0"/>
              <a:t>増量のカラフルチンジャオ炒め」。</a:t>
            </a:r>
            <a:endParaRPr kumimoji="1" lang="en-US" altLang="ja-JP" dirty="0" smtClean="0"/>
          </a:p>
          <a:p>
            <a:r>
              <a:rPr kumimoji="1" lang="ja-JP" altLang="en-US" dirty="0" smtClean="0"/>
              <a:t>ピーマンのビタミン</a:t>
            </a:r>
            <a:r>
              <a:rPr kumimoji="1" lang="en-US" altLang="ja-JP" dirty="0" smtClean="0"/>
              <a:t>C</a:t>
            </a:r>
            <a:r>
              <a:rPr kumimoji="1" lang="ja-JP" altLang="en-US" dirty="0" smtClean="0"/>
              <a:t>は油で炒めると増えるのでオススメ。</a:t>
            </a:r>
            <a:br>
              <a:rPr kumimoji="1" lang="ja-JP" altLang="en-US" dirty="0" smtClean="0"/>
            </a:br>
            <a:r>
              <a:rPr kumimoji="1" lang="ja-JP" altLang="en-US" dirty="0" smtClean="0"/>
              <a:t>栄養を逃さないためにはピーマンの繊維に沿って縦切りにするのがポイントです。</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11</a:t>
            </a:fld>
            <a:endParaRPr kumimoji="1" lang="ja-JP" altLang="en-US"/>
          </a:p>
        </p:txBody>
      </p:sp>
    </p:spTree>
    <p:extLst>
      <p:ext uri="{BB962C8B-B14F-4D97-AF65-F5344CB8AC3E}">
        <p14:creationId xmlns:p14="http://schemas.microsoft.com/office/powerpoint/2010/main" val="2199284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a:t>
            </a:r>
            <a:r>
              <a:rPr kumimoji="1" lang="ja-JP" altLang="en-US" dirty="0" smtClean="0"/>
              <a:t>人分で調理時間はおよそ</a:t>
            </a:r>
            <a:r>
              <a:rPr kumimoji="1" lang="en-US" altLang="ja-JP" dirty="0" smtClean="0"/>
              <a:t>10</a:t>
            </a:r>
            <a:r>
              <a:rPr kumimoji="1" lang="ja-JP" altLang="en-US" dirty="0" smtClean="0"/>
              <a:t>分。</a:t>
            </a:r>
            <a:endParaRPr kumimoji="1" lang="en-US" altLang="ja-JP" dirty="0" smtClean="0"/>
          </a:p>
          <a:p>
            <a:r>
              <a:rPr kumimoji="1" lang="ja-JP" altLang="en-US" dirty="0" smtClean="0"/>
              <a:t>材料は、緑ピーマン：</a:t>
            </a:r>
            <a:r>
              <a:rPr kumimoji="1" lang="en-US" altLang="ja-JP" dirty="0" smtClean="0"/>
              <a:t>2</a:t>
            </a:r>
            <a:r>
              <a:rPr kumimoji="1" lang="ja-JP" altLang="en-US" dirty="0" smtClean="0"/>
              <a:t>個、赤ピーマン：</a:t>
            </a:r>
            <a:r>
              <a:rPr kumimoji="1" lang="en-US" altLang="ja-JP" dirty="0" smtClean="0"/>
              <a:t>1</a:t>
            </a:r>
            <a:r>
              <a:rPr kumimoji="1" lang="ja-JP" altLang="en-US" dirty="0" smtClean="0"/>
              <a:t>個、黄ピーマン：</a:t>
            </a:r>
            <a:r>
              <a:rPr kumimoji="1" lang="en-US" altLang="ja-JP" dirty="0" smtClean="0"/>
              <a:t>1</a:t>
            </a:r>
            <a:r>
              <a:rPr kumimoji="1" lang="ja-JP" altLang="en-US" dirty="0" smtClean="0"/>
              <a:t>個、ツナ（水煮）：</a:t>
            </a:r>
            <a:r>
              <a:rPr kumimoji="1" lang="en-US" altLang="ja-JP" dirty="0" smtClean="0"/>
              <a:t>1</a:t>
            </a:r>
            <a:r>
              <a:rPr kumimoji="1" lang="ja-JP" altLang="en-US" dirty="0" smtClean="0"/>
              <a:t>缶、</a:t>
            </a:r>
            <a:r>
              <a:rPr kumimoji="1" lang="ja-JP" altLang="en-US" dirty="0" err="1" smtClean="0"/>
              <a:t>ごま</a:t>
            </a:r>
            <a:r>
              <a:rPr kumimoji="1" lang="ja-JP" altLang="en-US" dirty="0" smtClean="0"/>
              <a:t>油：小さじ</a:t>
            </a:r>
            <a:r>
              <a:rPr kumimoji="1" lang="en-US" altLang="ja-JP" dirty="0" smtClean="0"/>
              <a:t>1</a:t>
            </a:r>
            <a:r>
              <a:rPr kumimoji="1" lang="ja-JP" altLang="en-US" dirty="0" err="1" smtClean="0"/>
              <a:t>、</a:t>
            </a:r>
            <a:r>
              <a:rPr kumimoji="1" lang="ja-JP" altLang="en-US" dirty="0" smtClean="0"/>
              <a:t>鶏ガラスープの素：小さじ</a:t>
            </a:r>
            <a:r>
              <a:rPr kumimoji="1" lang="en-US" altLang="ja-JP" dirty="0" smtClean="0"/>
              <a:t>1</a:t>
            </a:r>
            <a:r>
              <a:rPr kumimoji="1" lang="ja-JP" altLang="en-US" dirty="0" err="1" smtClean="0"/>
              <a:t>、</a:t>
            </a:r>
            <a:r>
              <a:rPr kumimoji="1" lang="ja-JP" altLang="en-US" dirty="0" smtClean="0"/>
              <a:t>ブラックペッパー：少々　です。</a:t>
            </a:r>
            <a:endParaRPr kumimoji="1" lang="en-US" altLang="ja-JP" dirty="0" smtClean="0"/>
          </a:p>
          <a:p>
            <a:r>
              <a:rPr kumimoji="1" lang="ja-JP" altLang="en-US" dirty="0" smtClean="0"/>
              <a:t>まず、ピーマンを縦に細切りにします。ツナは汁気をきります。</a:t>
            </a:r>
            <a:endParaRPr kumimoji="1" lang="en-US" altLang="ja-JP" dirty="0" smtClean="0"/>
          </a:p>
          <a:p>
            <a:r>
              <a:rPr kumimoji="1" lang="ja-JP" altLang="en-US" dirty="0" smtClean="0"/>
              <a:t>次に、フライパンに</a:t>
            </a:r>
            <a:r>
              <a:rPr kumimoji="1" lang="ja-JP" altLang="en-US" dirty="0" err="1" smtClean="0"/>
              <a:t>ごま</a:t>
            </a:r>
            <a:r>
              <a:rPr kumimoji="1" lang="ja-JP" altLang="en-US" dirty="0" smtClean="0"/>
              <a:t>油を入れ、ピーマン、ツナを加え炒めます。</a:t>
            </a:r>
            <a:endParaRPr kumimoji="1" lang="en-US" altLang="ja-JP" dirty="0" smtClean="0"/>
          </a:p>
          <a:p>
            <a:r>
              <a:rPr kumimoji="1" lang="ja-JP" altLang="en-US" dirty="0" smtClean="0"/>
              <a:t>最後に、鶏ガラスープの素を加えて混ぜ合わせ、ブラックペッパーで味を調えれば完成です。</a:t>
            </a:r>
            <a:endParaRPr kumimoji="1" lang="en-US" altLang="ja-JP" dirty="0" smtClean="0"/>
          </a:p>
          <a:p>
            <a:endParaRPr kumimoji="1" lang="en-US" altLang="ja-JP" dirty="0" smtClean="0"/>
          </a:p>
          <a:p>
            <a:r>
              <a:rPr kumimoji="1" lang="en-US" altLang="ja-JP" dirty="0" smtClean="0"/>
              <a:t>1</a:t>
            </a:r>
            <a:r>
              <a:rPr kumimoji="1" lang="ja-JP" altLang="en-US" dirty="0" smtClean="0"/>
              <a:t>食分のエネルギーは</a:t>
            </a:r>
            <a:r>
              <a:rPr kumimoji="1" lang="en-US" altLang="ja-JP" dirty="0" smtClean="0"/>
              <a:t>66kcal</a:t>
            </a:r>
            <a:r>
              <a:rPr kumimoji="1" lang="ja-JP" altLang="en-US" dirty="0" smtClean="0"/>
              <a:t>で、その他の栄養素は、たんぱく質：</a:t>
            </a:r>
            <a:r>
              <a:rPr kumimoji="1" lang="en-US" altLang="ja-JP" dirty="0" smtClean="0"/>
              <a:t>6.5g</a:t>
            </a:r>
            <a:r>
              <a:rPr kumimoji="1" lang="ja-JP" altLang="en-US" dirty="0" err="1" smtClean="0"/>
              <a:t>、</a:t>
            </a:r>
            <a:r>
              <a:rPr kumimoji="1" lang="ja-JP" altLang="en-US" dirty="0" smtClean="0"/>
              <a:t>炭水化物：</a:t>
            </a:r>
            <a:r>
              <a:rPr kumimoji="1" lang="en-US" altLang="ja-JP" dirty="0" smtClean="0"/>
              <a:t>5.2g</a:t>
            </a:r>
            <a:r>
              <a:rPr kumimoji="1" lang="ja-JP" altLang="en-US" dirty="0" err="1" smtClean="0"/>
              <a:t>、</a:t>
            </a:r>
            <a:r>
              <a:rPr kumimoji="1" lang="ja-JP" altLang="en-US" dirty="0" smtClean="0"/>
              <a:t>食塩：</a:t>
            </a:r>
            <a:r>
              <a:rPr kumimoji="1" lang="en-US" altLang="ja-JP" dirty="0" smtClean="0"/>
              <a:t>0.8g</a:t>
            </a:r>
            <a:r>
              <a:rPr kumimoji="1" lang="ja-JP" altLang="en-US" dirty="0" err="1" smtClean="0"/>
              <a:t>、</a:t>
            </a:r>
            <a:r>
              <a:rPr kumimoji="1" lang="ja-JP" altLang="en-US" dirty="0" smtClean="0"/>
              <a:t>脂質：</a:t>
            </a:r>
            <a:r>
              <a:rPr kumimoji="1" lang="en-US" altLang="ja-JP" dirty="0" smtClean="0"/>
              <a:t>2.5g</a:t>
            </a:r>
            <a:r>
              <a:rPr kumimoji="1" lang="ja-JP" altLang="en-US" dirty="0" err="1" smtClean="0"/>
              <a:t>、</a:t>
            </a:r>
            <a:r>
              <a:rPr kumimoji="1" lang="ja-JP" altLang="en-US" dirty="0" smtClean="0"/>
              <a:t>食物繊維：</a:t>
            </a:r>
            <a:r>
              <a:rPr kumimoji="1" lang="en-US" altLang="ja-JP" dirty="0" smtClean="0"/>
              <a:t>1.5g</a:t>
            </a:r>
            <a:r>
              <a:rPr kumimoji="1" lang="ja-JP" altLang="en-US" dirty="0" smtClean="0"/>
              <a:t>となっています。</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12</a:t>
            </a:fld>
            <a:endParaRPr kumimoji="1" lang="ja-JP" altLang="en-US"/>
          </a:p>
        </p:txBody>
      </p:sp>
    </p:spTree>
    <p:extLst>
      <p:ext uri="{BB962C8B-B14F-4D97-AF65-F5344CB8AC3E}">
        <p14:creationId xmlns:p14="http://schemas.microsoft.com/office/powerpoint/2010/main" val="706388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カラダの調子を整えてくれる成分をたくさん含んだ野菜は糖尿病をはじめ生活習慣病には欠かすことのできない食材です。</a:t>
            </a:r>
          </a:p>
          <a:p>
            <a:r>
              <a:rPr kumimoji="1" lang="ja-JP" altLang="en-US" dirty="0" smtClean="0"/>
              <a:t>食事のいちばん最初は野菜から食べる「ベジファースト」で朝昼晩の</a:t>
            </a:r>
            <a:r>
              <a:rPr kumimoji="1" lang="en-US" altLang="ja-JP" dirty="0" smtClean="0"/>
              <a:t>3</a:t>
            </a:r>
            <a:r>
              <a:rPr kumimoji="1" lang="ja-JP" altLang="en-US" dirty="0" smtClean="0"/>
              <a:t>食、</a:t>
            </a:r>
            <a:r>
              <a:rPr kumimoji="1" lang="en-US" altLang="ja-JP" dirty="0" smtClean="0"/>
              <a:t>1</a:t>
            </a:r>
            <a:r>
              <a:rPr kumimoji="1" lang="ja-JP" altLang="en-US" dirty="0" smtClean="0"/>
              <a:t>日合計</a:t>
            </a:r>
            <a:r>
              <a:rPr kumimoji="1" lang="en-US" altLang="ja-JP" dirty="0" smtClean="0"/>
              <a:t>350g</a:t>
            </a:r>
            <a:r>
              <a:rPr kumimoji="1" lang="ja-JP" altLang="en-US" dirty="0" smtClean="0"/>
              <a:t>の野菜を摂るようにしましょう。</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13</a:t>
            </a:fld>
            <a:endParaRPr kumimoji="1" lang="ja-JP" altLang="en-US"/>
          </a:p>
        </p:txBody>
      </p:sp>
    </p:spTree>
    <p:extLst>
      <p:ext uri="{BB962C8B-B14F-4D97-AF65-F5344CB8AC3E}">
        <p14:creationId xmlns:p14="http://schemas.microsoft.com/office/powerpoint/2010/main" val="3974883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本スライド内の表現は全ての人が対象ではない場合があります。</a:t>
            </a:r>
          </a:p>
          <a:p>
            <a:r>
              <a:rPr kumimoji="1" lang="ja-JP" altLang="en-US" dirty="0" smtClean="0"/>
              <a:t>現在治療中の方は必ず担当医や管理栄養士の指示に従ってください。</a:t>
            </a:r>
          </a:p>
          <a:p>
            <a:r>
              <a:rPr kumimoji="1" lang="ja-JP" altLang="en-US" dirty="0" smtClean="0"/>
              <a:t>食事療法は医療行為です。ひとりひとりの身体の状態に合わせた適切でオーダーメイドなカウンセリングが必要です。</a:t>
            </a:r>
          </a:p>
          <a:p>
            <a:r>
              <a:rPr kumimoji="1" lang="ja-JP" altLang="en-US" dirty="0" smtClean="0"/>
              <a:t>充分に注意してください。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14</a:t>
            </a:fld>
            <a:endParaRPr kumimoji="1" lang="ja-JP" altLang="en-US"/>
          </a:p>
        </p:txBody>
      </p:sp>
    </p:spTree>
    <p:extLst>
      <p:ext uri="{BB962C8B-B14F-4D97-AF65-F5344CB8AC3E}">
        <p14:creationId xmlns:p14="http://schemas.microsoft.com/office/powerpoint/2010/main" val="2341583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野菜は、糖尿病をはじめ生活習慣病の食事療法には欠かすことのできない食材です。</a:t>
            </a:r>
          </a:p>
          <a:p>
            <a:endParaRPr kumimoji="1" lang="en-US" altLang="ja-JP" dirty="0" smtClean="0"/>
          </a:p>
          <a:p>
            <a:r>
              <a:rPr kumimoji="1" lang="ja-JP" altLang="en-US" dirty="0" smtClean="0"/>
              <a:t>健康なカラダづくりに役立つ野菜を</a:t>
            </a:r>
            <a:r>
              <a:rPr kumimoji="1" lang="en-US" altLang="ja-JP" dirty="0" smtClean="0"/>
              <a:t>【</a:t>
            </a:r>
            <a:r>
              <a:rPr kumimoji="1" lang="ja-JP" altLang="en-US" dirty="0" smtClean="0"/>
              <a:t>役菜（やくさい）</a:t>
            </a:r>
            <a:r>
              <a:rPr kumimoji="1" lang="en-US" altLang="ja-JP" dirty="0" smtClean="0"/>
              <a:t>】</a:t>
            </a:r>
            <a:r>
              <a:rPr kumimoji="1" lang="ja-JP" altLang="en-US" dirty="0" smtClean="0"/>
              <a:t>と呼び、旬を迎える野菜たちが持つ特徴的な栄養や成分を充分に引きだして美味しく楽しく頂くためのポイントをご紹介します。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2</a:t>
            </a:fld>
            <a:endParaRPr kumimoji="1" lang="ja-JP" altLang="en-US"/>
          </a:p>
        </p:txBody>
      </p:sp>
    </p:spTree>
    <p:extLst>
      <p:ext uri="{BB962C8B-B14F-4D97-AF65-F5344CB8AC3E}">
        <p14:creationId xmlns:p14="http://schemas.microsoft.com/office/powerpoint/2010/main" val="3441717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3">
              <a:defRPr/>
            </a:pPr>
            <a:r>
              <a:rPr kumimoji="1" lang="ja-JP" altLang="en-US" dirty="0" smtClean="0"/>
              <a:t>「旬の役菜」夏号では、トマトとピーマンを取り上げ、栄養素やおいしくいただくレシピをご紹介します。</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3</a:t>
            </a:fld>
            <a:endParaRPr kumimoji="1" lang="ja-JP" altLang="en-US"/>
          </a:p>
        </p:txBody>
      </p:sp>
    </p:spTree>
    <p:extLst>
      <p:ext uri="{BB962C8B-B14F-4D97-AF65-F5344CB8AC3E}">
        <p14:creationId xmlns:p14="http://schemas.microsoft.com/office/powerpoint/2010/main" val="2254034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旬のトマトのカラダに役立つ役菜ポイントは「リコピン」です。</a:t>
            </a:r>
          </a:p>
          <a:p>
            <a:r>
              <a:rPr kumimoji="1" lang="ja-JP" altLang="en-US" dirty="0" smtClean="0"/>
              <a:t>トマトは、カラダが錆びるのを防ぐ抗酸化作用のある</a:t>
            </a:r>
            <a:r>
              <a:rPr kumimoji="1" lang="en-US" altLang="ja-JP" dirty="0" smtClean="0"/>
              <a:t>β‐</a:t>
            </a:r>
            <a:r>
              <a:rPr kumimoji="1" lang="ja-JP" altLang="en-US" dirty="0" smtClean="0"/>
              <a:t>カロテンやリコピンをたくさん含んでいます。</a:t>
            </a:r>
          </a:p>
          <a:p>
            <a:r>
              <a:rPr kumimoji="1" lang="ja-JP" altLang="en-US" dirty="0" smtClean="0"/>
              <a:t>中でもリコピンは中性脂肪やコレステロール値を下げる働きにより、動脈硬化を抑えることが期待できます。</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4</a:t>
            </a:fld>
            <a:endParaRPr kumimoji="1" lang="ja-JP" altLang="en-US"/>
          </a:p>
        </p:txBody>
      </p:sp>
    </p:spTree>
    <p:extLst>
      <p:ext uri="{BB962C8B-B14F-4D97-AF65-F5344CB8AC3E}">
        <p14:creationId xmlns:p14="http://schemas.microsoft.com/office/powerpoint/2010/main" val="225256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3">
              <a:defRPr/>
            </a:pPr>
            <a:r>
              <a:rPr kumimoji="1" lang="ja-JP" altLang="en-US" dirty="0" smtClean="0"/>
              <a:t>「リコピン」や「</a:t>
            </a:r>
            <a:r>
              <a:rPr kumimoji="1" lang="en-US" altLang="ja-JP" dirty="0" smtClean="0"/>
              <a:t>β‐</a:t>
            </a:r>
            <a:r>
              <a:rPr kumimoji="1" lang="ja-JP" altLang="en-US" dirty="0" smtClean="0"/>
              <a:t>カロテン」の他にも、トマトにはビタミン</a:t>
            </a:r>
            <a:r>
              <a:rPr kumimoji="1" lang="en-US" altLang="ja-JP" dirty="0" smtClean="0"/>
              <a:t>C</a:t>
            </a:r>
            <a:r>
              <a:rPr kumimoji="1" lang="ja-JP" altLang="en-US" dirty="0" err="1" smtClean="0"/>
              <a:t>、</a:t>
            </a:r>
            <a:r>
              <a:rPr kumimoji="1" lang="ja-JP" altLang="en-US" dirty="0" smtClean="0"/>
              <a:t>ビタミン</a:t>
            </a:r>
            <a:r>
              <a:rPr kumimoji="1" lang="en-US" altLang="ja-JP" dirty="0" smtClean="0"/>
              <a:t>E</a:t>
            </a:r>
            <a:r>
              <a:rPr kumimoji="1" lang="ja-JP" altLang="en-US" dirty="0" err="1" smtClean="0"/>
              <a:t>、</a:t>
            </a:r>
            <a:r>
              <a:rPr kumimoji="1" lang="en-US" altLang="ja-JP" dirty="0" smtClean="0"/>
              <a:t>13-oxo-ODA</a:t>
            </a:r>
            <a:r>
              <a:rPr kumimoji="1" lang="ja-JP" altLang="en-US" dirty="0" smtClean="0"/>
              <a:t>（</a:t>
            </a:r>
            <a:r>
              <a:rPr kumimoji="1" lang="en-US" altLang="ja-JP" dirty="0" smtClean="0"/>
              <a:t>13-</a:t>
            </a:r>
            <a:r>
              <a:rPr kumimoji="1" lang="ja-JP" altLang="en-US" dirty="0" smtClean="0"/>
              <a:t>オキソ</a:t>
            </a:r>
            <a:r>
              <a:rPr kumimoji="1" lang="en-US" altLang="ja-JP" dirty="0" smtClean="0"/>
              <a:t>-9,11-</a:t>
            </a:r>
            <a:r>
              <a:rPr kumimoji="1" lang="ja-JP" altLang="en-US" dirty="0" smtClean="0"/>
              <a:t>オクタデカジエン酸）、カリウム、</a:t>
            </a:r>
            <a:r>
              <a:rPr kumimoji="1" lang="ja-JP" altLang="en-US" smtClean="0"/>
              <a:t>食物繊維など</a:t>
            </a:r>
            <a:r>
              <a:rPr kumimoji="1" lang="ja-JP" altLang="en-US" dirty="0" smtClean="0"/>
              <a:t>、私たちのカラダにうれしい栄養がたくさん含まれています。</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5</a:t>
            </a:fld>
            <a:endParaRPr kumimoji="1" lang="ja-JP" altLang="en-US"/>
          </a:p>
        </p:txBody>
      </p:sp>
    </p:spTree>
    <p:extLst>
      <p:ext uri="{BB962C8B-B14F-4D97-AF65-F5344CB8AC3E}">
        <p14:creationId xmlns:p14="http://schemas.microsoft.com/office/powerpoint/2010/main" val="3471361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旬のピーマンのカラダに役立つ役菜ポイントは「ビタミン</a:t>
            </a:r>
            <a:r>
              <a:rPr kumimoji="1" lang="en-US" altLang="ja-JP" dirty="0" smtClean="0"/>
              <a:t>C</a:t>
            </a:r>
            <a:r>
              <a:rPr kumimoji="1" lang="ja-JP" altLang="en-US" dirty="0" smtClean="0"/>
              <a:t>」です。</a:t>
            </a:r>
            <a:endParaRPr kumimoji="1" lang="en-US" altLang="ja-JP" dirty="0" smtClean="0"/>
          </a:p>
          <a:p>
            <a:r>
              <a:rPr kumimoji="1" lang="ja-JP" altLang="en-US" dirty="0" smtClean="0"/>
              <a:t>緑ピーマンには、</a:t>
            </a:r>
            <a:r>
              <a:rPr kumimoji="1" lang="en-US" altLang="ja-JP" dirty="0" smtClean="0"/>
              <a:t>100g</a:t>
            </a:r>
            <a:r>
              <a:rPr kumimoji="1" lang="ja-JP" altLang="en-US" dirty="0" smtClean="0"/>
              <a:t>中</a:t>
            </a:r>
            <a:r>
              <a:rPr kumimoji="1" lang="en-US" altLang="ja-JP" dirty="0" smtClean="0"/>
              <a:t>76mg</a:t>
            </a:r>
            <a:r>
              <a:rPr kumimoji="1" lang="ja-JP" altLang="en-US" dirty="0" smtClean="0"/>
              <a:t>のビタミン</a:t>
            </a:r>
            <a:r>
              <a:rPr kumimoji="1" lang="en-US" altLang="ja-JP" dirty="0" smtClean="0"/>
              <a:t>C</a:t>
            </a:r>
            <a:r>
              <a:rPr kumimoji="1" lang="ja-JP" altLang="en-US" dirty="0" smtClean="0"/>
              <a:t>が含まれていて、これは実にトマトの</a:t>
            </a:r>
            <a:r>
              <a:rPr kumimoji="1" lang="en-US" altLang="ja-JP" dirty="0" smtClean="0"/>
              <a:t>5</a:t>
            </a:r>
            <a:r>
              <a:rPr kumimoji="1" lang="ja-JP" altLang="en-US" dirty="0" smtClean="0"/>
              <a:t>倍に当たる量です。</a:t>
            </a:r>
          </a:p>
          <a:p>
            <a:r>
              <a:rPr kumimoji="1" lang="ja-JP" altLang="en-US" dirty="0" smtClean="0"/>
              <a:t>さらに黄色ピーマンなら</a:t>
            </a:r>
            <a:r>
              <a:rPr kumimoji="1" lang="en-US" altLang="ja-JP" dirty="0" smtClean="0"/>
              <a:t>150mg</a:t>
            </a:r>
            <a:r>
              <a:rPr kumimoji="1" lang="ja-JP" altLang="en-US" dirty="0" err="1" smtClean="0"/>
              <a:t>、</a:t>
            </a:r>
            <a:r>
              <a:rPr kumimoji="1" lang="ja-JP" altLang="en-US" dirty="0" smtClean="0"/>
              <a:t>赤ピーマンなら</a:t>
            </a:r>
            <a:r>
              <a:rPr kumimoji="1" lang="en-US" altLang="ja-JP" dirty="0" smtClean="0"/>
              <a:t>170mg</a:t>
            </a:r>
            <a:r>
              <a:rPr kumimoji="1" lang="ja-JP" altLang="en-US" dirty="0" smtClean="0"/>
              <a:t>と、ピーマンは色によって含まれるビタミン</a:t>
            </a:r>
            <a:r>
              <a:rPr kumimoji="1" lang="en-US" altLang="ja-JP" dirty="0" smtClean="0"/>
              <a:t>C</a:t>
            </a:r>
            <a:r>
              <a:rPr kumimoji="1" lang="ja-JP" altLang="en-US" dirty="0" smtClean="0"/>
              <a:t>の量が異なります。</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6</a:t>
            </a:fld>
            <a:endParaRPr kumimoji="1" lang="ja-JP" altLang="en-US"/>
          </a:p>
        </p:txBody>
      </p:sp>
    </p:spTree>
    <p:extLst>
      <p:ext uri="{BB962C8B-B14F-4D97-AF65-F5344CB8AC3E}">
        <p14:creationId xmlns:p14="http://schemas.microsoft.com/office/powerpoint/2010/main" val="1751198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3">
              <a:defRPr/>
            </a:pPr>
            <a:r>
              <a:rPr kumimoji="1" lang="ja-JP" altLang="en-US" dirty="0" smtClean="0"/>
              <a:t>「ビタミン</a:t>
            </a:r>
            <a:r>
              <a:rPr kumimoji="1" lang="en-US" altLang="ja-JP" dirty="0" smtClean="0"/>
              <a:t>C</a:t>
            </a:r>
            <a:r>
              <a:rPr kumimoji="1" lang="ja-JP" altLang="en-US" dirty="0" smtClean="0"/>
              <a:t>」の他にも、ピーマンには</a:t>
            </a:r>
            <a:r>
              <a:rPr kumimoji="1" lang="en-US" altLang="ja-JP" dirty="0" smtClean="0"/>
              <a:t>β‐</a:t>
            </a:r>
            <a:r>
              <a:rPr kumimoji="1" lang="ja-JP" altLang="en-US" dirty="0" smtClean="0"/>
              <a:t>カロテン、クエルシトリンなど私たちのカラダにうれしい栄養がたくさん含まれています。</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7</a:t>
            </a:fld>
            <a:endParaRPr kumimoji="1" lang="ja-JP" altLang="en-US"/>
          </a:p>
        </p:txBody>
      </p:sp>
    </p:spTree>
    <p:extLst>
      <p:ext uri="{BB962C8B-B14F-4D97-AF65-F5344CB8AC3E}">
        <p14:creationId xmlns:p14="http://schemas.microsoft.com/office/powerpoint/2010/main" val="3512151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それでは、旬のトマトとピーマンを使ったレシピをご紹介します。</a:t>
            </a:r>
          </a:p>
          <a:p>
            <a:r>
              <a:rPr kumimoji="1" lang="ja-JP" altLang="en-US" dirty="0" smtClean="0"/>
              <a:t>ぜひおうちで作ってみてください。</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8</a:t>
            </a:fld>
            <a:endParaRPr kumimoji="1" lang="ja-JP" altLang="en-US"/>
          </a:p>
        </p:txBody>
      </p:sp>
    </p:spTree>
    <p:extLst>
      <p:ext uri="{BB962C8B-B14F-4D97-AF65-F5344CB8AC3E}">
        <p14:creationId xmlns:p14="http://schemas.microsoft.com/office/powerpoint/2010/main" val="3773522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まずは「抗酸化リコピンのトマトブルスケッタ」。</a:t>
            </a:r>
            <a:endParaRPr kumimoji="1" lang="en-US" altLang="ja-JP" dirty="0" smtClean="0"/>
          </a:p>
          <a:p>
            <a:r>
              <a:rPr kumimoji="1" lang="ja-JP" altLang="en-US" dirty="0" smtClean="0"/>
              <a:t>イタリア中部の郷土料理のブルスケッタはリコピン吸収をアップするオリーブオイルを使ったレシピです。</a:t>
            </a:r>
            <a:endParaRPr kumimoji="1" lang="en-US" altLang="ja-JP" dirty="0" smtClean="0"/>
          </a:p>
          <a:p>
            <a:r>
              <a:rPr kumimoji="1" lang="ja-JP" altLang="en-US" dirty="0" smtClean="0"/>
              <a:t>バジルのさわやかな香りで食欲のない夏にピッタリ。</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9</a:t>
            </a:fld>
            <a:endParaRPr kumimoji="1" lang="ja-JP" altLang="en-US"/>
          </a:p>
        </p:txBody>
      </p:sp>
    </p:spTree>
    <p:extLst>
      <p:ext uri="{BB962C8B-B14F-4D97-AF65-F5344CB8AC3E}">
        <p14:creationId xmlns:p14="http://schemas.microsoft.com/office/powerpoint/2010/main" val="5366547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7" name="図 6" descr="pt_cover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0512" cy="6885384"/>
          </a:xfrm>
          <a:prstGeom prst="rect">
            <a:avLst/>
          </a:prstGeom>
        </p:spPr>
      </p:pic>
      <p:sp>
        <p:nvSpPr>
          <p:cNvPr id="3" name="サブタイトル 2"/>
          <p:cNvSpPr>
            <a:spLocks noGrp="1"/>
          </p:cNvSpPr>
          <p:nvPr>
            <p:ph type="subTitle" idx="1"/>
          </p:nvPr>
        </p:nvSpPr>
        <p:spPr>
          <a:xfrm>
            <a:off x="1371600" y="4460534"/>
            <a:ext cx="6400800" cy="147173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マスター サブタイトルの書式設定</a:t>
            </a:r>
            <a:endParaRPr kumimoji="1" lang="ja-JP" altLang="en-US" dirty="0"/>
          </a:p>
        </p:txBody>
      </p:sp>
      <p:sp>
        <p:nvSpPr>
          <p:cNvPr id="9" name="スライド番号プレースホルダー 5"/>
          <p:cNvSpPr>
            <a:spLocks noGrp="1"/>
          </p:cNvSpPr>
          <p:nvPr>
            <p:ph type="sldNum" sz="quarter" idx="4"/>
          </p:nvPr>
        </p:nvSpPr>
        <p:spPr>
          <a:xfrm>
            <a:off x="0" y="6623050"/>
            <a:ext cx="309700"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lvl1pPr>
              <a:defRPr lang="ja-JP" altLang="en-US" sz="800" smtClean="0">
                <a:solidFill>
                  <a:schemeClr val="bg1"/>
                </a:solidFill>
                <a:latin typeface="Arial" pitchFamily="34" charset="0"/>
                <a:ea typeface="ＭＳ Ｐゴシック" pitchFamily="50" charset="-128"/>
              </a:defRPr>
            </a:lvl1pPr>
          </a:lstStyle>
          <a:p>
            <a:fld id="{9FD83A67-C334-4EBD-BE04-EE2E4B494E79}" type="slidenum">
              <a:rPr lang="en-US" altLang="ja-JP" smtClean="0"/>
              <a:pPr/>
              <a:t>‹#›</a:t>
            </a:fld>
            <a:endParaRPr lang="en-US" dirty="0"/>
          </a:p>
        </p:txBody>
      </p:sp>
      <p:sp>
        <p:nvSpPr>
          <p:cNvPr id="10" name="タイトル 9"/>
          <p:cNvSpPr>
            <a:spLocks noGrp="1"/>
          </p:cNvSpPr>
          <p:nvPr>
            <p:ph type="title"/>
          </p:nvPr>
        </p:nvSpPr>
        <p:spPr>
          <a:xfrm>
            <a:off x="457200" y="2744042"/>
            <a:ext cx="8229600" cy="980728"/>
          </a:xfrm>
        </p:spPr>
        <p:txBody>
          <a:bodyPr/>
          <a:lstStyle>
            <a:lvl1pPr algn="ctr">
              <a:defRPr/>
            </a:lvl1pPr>
          </a:lstStyle>
          <a:p>
            <a:r>
              <a:rPr kumimoji="1" lang="ja-JP" altLang="en-US" dirty="0" smtClean="0"/>
              <a:t>マスター タイトルの書式設定</a:t>
            </a:r>
            <a:endParaRPr kumimoji="1" lang="ja-JP" altLang="en-US" dirty="0"/>
          </a:p>
        </p:txBody>
      </p:sp>
    </p:spTree>
    <p:extLst>
      <p:ext uri="{BB962C8B-B14F-4D97-AF65-F5344CB8AC3E}">
        <p14:creationId xmlns:p14="http://schemas.microsoft.com/office/powerpoint/2010/main" val="18917434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0038" y="1328147"/>
            <a:ext cx="8543925" cy="4997083"/>
          </a:xfrm>
          <a:prstGeom prst="rect">
            <a:avLst/>
          </a:prstGeo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vl2pPr>
              <a:defRPr>
                <a:latin typeface="メイリオ" panose="020B0604030504040204" pitchFamily="50" charset="-128"/>
                <a:ea typeface="メイリオ" panose="020B0604030504040204" pitchFamily="50" charset="-128"/>
                <a:cs typeface="メイリオ" panose="020B0604030504040204" pitchFamily="50" charset="-128"/>
              </a:defRPr>
            </a:lvl2pPr>
            <a:lvl3pPr>
              <a:defRPr>
                <a:latin typeface="メイリオ" panose="020B0604030504040204" pitchFamily="50" charset="-128"/>
                <a:ea typeface="メイリオ" panose="020B0604030504040204" pitchFamily="50" charset="-128"/>
                <a:cs typeface="メイリオ" panose="020B0604030504040204" pitchFamily="50" charset="-128"/>
              </a:defRPr>
            </a:lvl3pPr>
            <a:lvl4pPr>
              <a:defRPr>
                <a:latin typeface="メイリオ" panose="020B0604030504040204" pitchFamily="50" charset="-128"/>
                <a:ea typeface="メイリオ" panose="020B0604030504040204" pitchFamily="50" charset="-128"/>
                <a:cs typeface="メイリオ" panose="020B0604030504040204" pitchFamily="50" charset="-128"/>
              </a:defRPr>
            </a:lvl4pPr>
            <a:lvl5pP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7" name="スライド番号プレースホルダー 5"/>
          <p:cNvSpPr>
            <a:spLocks noGrp="1"/>
          </p:cNvSpPr>
          <p:nvPr>
            <p:ph type="sldNum" sz="quarter" idx="4"/>
          </p:nvPr>
        </p:nvSpPr>
        <p:spPr>
          <a:xfrm>
            <a:off x="0" y="6623050"/>
            <a:ext cx="309700"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lvl1pPr>
              <a:defRPr lang="ja-JP" altLang="en-US" sz="800" smtClean="0">
                <a:solidFill>
                  <a:srgbClr val="000000"/>
                </a:solidFill>
                <a:latin typeface="Arial" pitchFamily="34" charset="0"/>
                <a:ea typeface="ＭＳ Ｐゴシック" pitchFamily="50" charset="-128"/>
              </a:defRPr>
            </a:lvl1pPr>
          </a:lstStyle>
          <a:p>
            <a:fld id="{9FD83A67-C334-4EBD-BE04-EE2E4B494E79}" type="slidenum">
              <a:rPr lang="en-US" altLang="ja-JP" smtClean="0"/>
              <a:pPr/>
              <a:t>‹#›</a:t>
            </a:fld>
            <a:endParaRPr lang="en-US" dirty="0"/>
          </a:p>
        </p:txBody>
      </p:sp>
      <p:sp>
        <p:nvSpPr>
          <p:cNvPr id="8" name="タイトル 7"/>
          <p:cNvSpPr>
            <a:spLocks noGrp="1"/>
          </p:cNvSpPr>
          <p:nvPr>
            <p:ph type="title"/>
          </p:nvPr>
        </p:nvSpPr>
        <p:spPr/>
        <p:txBody>
          <a:bodyPr/>
          <a:lstStyle/>
          <a:p>
            <a:r>
              <a:rPr kumimoji="1" lang="ja-JP" altLang="en-US" dirty="0" smtClean="0"/>
              <a:t>マスター タイトルの書式設定</a:t>
            </a:r>
            <a:endParaRPr kumimoji="1" lang="ja-JP" altLang="en-US" dirty="0"/>
          </a:p>
        </p:txBody>
      </p:sp>
    </p:spTree>
    <p:extLst>
      <p:ext uri="{BB962C8B-B14F-4D97-AF65-F5344CB8AC3E}">
        <p14:creationId xmlns:p14="http://schemas.microsoft.com/office/powerpoint/2010/main" val="37515385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429000"/>
            <a:ext cx="7772400" cy="1362075"/>
          </a:xfrm>
          <a:prstGeom prst="rect">
            <a:avLst/>
          </a:prstGeom>
        </p:spPr>
        <p:txBody>
          <a:bodyPr anchor="t"/>
          <a:lstStyle>
            <a:lvl1pPr algn="ctr">
              <a:defRPr sz="4000" b="1" cap="all"/>
            </a:lvl1p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722313" y="1928813"/>
            <a:ext cx="7772400" cy="1500187"/>
          </a:xfrm>
          <a:prstGeom prst="rect">
            <a:avLst/>
          </a:prstGeom>
        </p:spPr>
        <p:txBody>
          <a:bodyPr anchor="b"/>
          <a:lstStyle>
            <a:lvl1pPr marL="0" indent="0" algn="ctr">
              <a:buNone/>
              <a:defRPr sz="20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dirty="0" smtClean="0"/>
              <a:t>マスター テキストの書式設定</a:t>
            </a:r>
          </a:p>
        </p:txBody>
      </p:sp>
      <p:sp>
        <p:nvSpPr>
          <p:cNvPr id="7" name="スライド番号プレースホルダー 5"/>
          <p:cNvSpPr>
            <a:spLocks noGrp="1"/>
          </p:cNvSpPr>
          <p:nvPr>
            <p:ph type="sldNum" sz="quarter" idx="4"/>
          </p:nvPr>
        </p:nvSpPr>
        <p:spPr>
          <a:xfrm>
            <a:off x="0" y="6623050"/>
            <a:ext cx="309700"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lvl1pPr>
              <a:defRPr lang="ja-JP" altLang="en-US" sz="800" smtClean="0">
                <a:solidFill>
                  <a:srgbClr val="000000"/>
                </a:solidFill>
                <a:latin typeface="Arial" pitchFamily="34" charset="0"/>
                <a:ea typeface="ＭＳ Ｐゴシック" pitchFamily="50" charset="-128"/>
              </a:defRPr>
            </a:lvl1pPr>
          </a:lstStyle>
          <a:p>
            <a:fld id="{9FD83A67-C334-4EBD-BE04-EE2E4B494E79}" type="slidenum">
              <a:rPr lang="en-US" altLang="ja-JP" smtClean="0"/>
              <a:pPr/>
              <a:t>‹#›</a:t>
            </a:fld>
            <a:endParaRPr lang="en-US" dirty="0"/>
          </a:p>
        </p:txBody>
      </p:sp>
    </p:spTree>
    <p:extLst>
      <p:ext uri="{BB962C8B-B14F-4D97-AF65-F5344CB8AC3E}">
        <p14:creationId xmlns:p14="http://schemas.microsoft.com/office/powerpoint/2010/main" val="20981096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0" y="6623050"/>
            <a:ext cx="309700"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lvl1pPr>
              <a:defRPr lang="ja-JP" altLang="en-US" sz="800" smtClean="0">
                <a:solidFill>
                  <a:srgbClr val="000000"/>
                </a:solidFill>
                <a:latin typeface="Arial" pitchFamily="34" charset="0"/>
                <a:ea typeface="ＭＳ Ｐゴシック" pitchFamily="50" charset="-128"/>
              </a:defRPr>
            </a:lvl1pPr>
          </a:lstStyle>
          <a:p>
            <a:fld id="{9FD83A67-C334-4EBD-BE04-EE2E4B494E79}" type="slidenum">
              <a:rPr lang="en-US" altLang="ja-JP" smtClean="0"/>
              <a:pPr/>
              <a:t>‹#›</a:t>
            </a:fld>
            <a:endParaRPr lang="en-US" dirty="0"/>
          </a:p>
        </p:txBody>
      </p:sp>
      <p:sp>
        <p:nvSpPr>
          <p:cNvPr id="7" name="タイトル 6"/>
          <p:cNvSpPr>
            <a:spLocks noGrp="1"/>
          </p:cNvSpPr>
          <p:nvPr>
            <p:ph type="title"/>
          </p:nvPr>
        </p:nvSpPr>
        <p:spPr/>
        <p:txBody>
          <a:bodyPr/>
          <a:lstStyle/>
          <a:p>
            <a:r>
              <a:rPr kumimoji="1" lang="ja-JP" altLang="en-US" dirty="0" smtClean="0"/>
              <a:t>マスター タイトルの書式設定</a:t>
            </a:r>
            <a:endParaRPr kumimoji="1" lang="ja-JP" altLang="en-US" dirty="0"/>
          </a:p>
        </p:txBody>
      </p:sp>
    </p:spTree>
    <p:extLst>
      <p:ext uri="{BB962C8B-B14F-4D97-AF65-F5344CB8AC3E}">
        <p14:creationId xmlns:p14="http://schemas.microsoft.com/office/powerpoint/2010/main" val="846307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スライド番号プレースホルダー 5"/>
          <p:cNvSpPr>
            <a:spLocks noGrp="1"/>
          </p:cNvSpPr>
          <p:nvPr>
            <p:ph type="sldNum" sz="quarter" idx="4"/>
          </p:nvPr>
        </p:nvSpPr>
        <p:spPr>
          <a:xfrm>
            <a:off x="0" y="6623050"/>
            <a:ext cx="309700"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lvl1pPr>
              <a:defRPr lang="ja-JP" altLang="en-US" sz="800" smtClean="0">
                <a:solidFill>
                  <a:srgbClr val="000000"/>
                </a:solidFill>
                <a:latin typeface="Arial" pitchFamily="34" charset="0"/>
                <a:ea typeface="ＭＳ Ｐゴシック" pitchFamily="50" charset="-128"/>
              </a:defRPr>
            </a:lvl1pPr>
          </a:lstStyle>
          <a:p>
            <a:fld id="{9FD83A67-C334-4EBD-BE04-EE2E4B494E79}" type="slidenum">
              <a:rPr lang="en-US" altLang="ja-JP" smtClean="0"/>
              <a:pPr/>
              <a:t>‹#›</a:t>
            </a:fld>
            <a:endParaRPr lang="en-US" dirty="0"/>
          </a:p>
        </p:txBody>
      </p:sp>
    </p:spTree>
    <p:extLst>
      <p:ext uri="{BB962C8B-B14F-4D97-AF65-F5344CB8AC3E}">
        <p14:creationId xmlns:p14="http://schemas.microsoft.com/office/powerpoint/2010/main" val="39124571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図 1" descr="pt_naka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130"/>
          <p:cNvSpPr>
            <a:spLocks noChangeArrowheads="1"/>
          </p:cNvSpPr>
          <p:nvPr/>
        </p:nvSpPr>
        <p:spPr bwMode="auto">
          <a:xfrm>
            <a:off x="306650" y="6623050"/>
            <a:ext cx="1127232"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en-US" sz="800" dirty="0" smtClean="0">
                <a:solidFill>
                  <a:srgbClr val="000000"/>
                </a:solidFill>
                <a:latin typeface="Arial" pitchFamily="34" charset="0"/>
                <a:ea typeface="ＭＳ Ｐゴシック" pitchFamily="50" charset="-128"/>
              </a:rPr>
              <a:t>JAN19SS0050</a:t>
            </a:r>
            <a:r>
              <a:rPr lang="en-US" altLang="ja-JP" sz="800" dirty="0" smtClean="0">
                <a:solidFill>
                  <a:srgbClr val="000000"/>
                </a:solidFill>
                <a:latin typeface="Arial" pitchFamily="34" charset="0"/>
                <a:ea typeface="ＭＳ Ｐゴシック" pitchFamily="50" charset="-128"/>
              </a:rPr>
              <a:t>-0421</a:t>
            </a:r>
            <a:endParaRPr lang="en-US" altLang="en-US" sz="800" dirty="0" smtClean="0">
              <a:solidFill>
                <a:srgbClr val="000000"/>
              </a:solidFill>
              <a:latin typeface="Arial" pitchFamily="34" charset="0"/>
              <a:ea typeface="ＭＳ Ｐゴシック" pitchFamily="50" charset="-128"/>
            </a:endParaRPr>
          </a:p>
        </p:txBody>
      </p:sp>
      <p:sp>
        <p:nvSpPr>
          <p:cNvPr id="4" name="タイトル プレースホルダー 3"/>
          <p:cNvSpPr>
            <a:spLocks noGrp="1"/>
          </p:cNvSpPr>
          <p:nvPr>
            <p:ph type="title"/>
          </p:nvPr>
        </p:nvSpPr>
        <p:spPr>
          <a:xfrm>
            <a:off x="885825" y="15547"/>
            <a:ext cx="7372350" cy="980728"/>
          </a:xfrm>
          <a:prstGeom prst="rect">
            <a:avLst/>
          </a:prstGeom>
        </p:spPr>
        <p:txBody>
          <a:bodyPr vert="horz" lIns="91440" tIns="126000" rIns="91440" bIns="36000" rtlCol="0" anchor="ctr">
            <a:normAutofit/>
          </a:bodyPr>
          <a:lstStyle/>
          <a:p>
            <a:r>
              <a:rPr kumimoji="1" lang="ja-JP" altLang="en-US" dirty="0" smtClean="0"/>
              <a:t>マスター タイトルの書式設定</a:t>
            </a:r>
            <a:endParaRPr kumimoji="1" lang="ja-JP" altLang="en-US" dirty="0"/>
          </a:p>
        </p:txBody>
      </p:sp>
      <p:sp>
        <p:nvSpPr>
          <p:cNvPr id="5" name="スライド番号プレースホルダー 5"/>
          <p:cNvSpPr>
            <a:spLocks noGrp="1"/>
          </p:cNvSpPr>
          <p:nvPr>
            <p:ph type="sldNum" sz="quarter" idx="4"/>
          </p:nvPr>
        </p:nvSpPr>
        <p:spPr>
          <a:xfrm>
            <a:off x="0" y="6623050"/>
            <a:ext cx="309700"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lvl1pPr>
              <a:defRPr lang="ja-JP" altLang="en-US" sz="800" smtClean="0">
                <a:solidFill>
                  <a:srgbClr val="000000"/>
                </a:solidFill>
                <a:latin typeface="Arial" pitchFamily="34" charset="0"/>
                <a:ea typeface="ＭＳ Ｐゴシック" pitchFamily="50" charset="-128"/>
              </a:defRPr>
            </a:lvl1pPr>
          </a:lstStyle>
          <a:p>
            <a:fld id="{9FD83A67-C334-4EBD-BE04-EE2E4B494E79}" type="slidenum">
              <a:rPr lang="en-US" altLang="ja-JP" smtClean="0"/>
              <a:pPr/>
              <a:t>‹#›</a:t>
            </a:fld>
            <a:endParaRPr lang="en-US" dirty="0"/>
          </a:p>
        </p:txBody>
      </p:sp>
    </p:spTree>
    <p:extLst>
      <p:ext uri="{BB962C8B-B14F-4D97-AF65-F5344CB8AC3E}">
        <p14:creationId xmlns:p14="http://schemas.microsoft.com/office/powerpoint/2010/main" val="1029081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timing>
    <p:tnLst>
      <p:par>
        <p:cTn id="1" dur="indefinite" restart="never" nodeType="tmRoot"/>
      </p:par>
    </p:tnLst>
  </p:timing>
  <p:hf hdr="0" ftr="0" dt="0"/>
  <p:txStyles>
    <p:titleStyle>
      <a:lvl1pPr algn="ctr" defTabSz="914400" rtl="0" eaLnBrk="1" latinLnBrk="0" hangingPunct="1">
        <a:spcBef>
          <a:spcPct val="0"/>
        </a:spcBef>
        <a:buNone/>
        <a:defRPr kumimoji="1" sz="3200" b="1"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jp/url?sa=i&amp;rct=j&amp;q=&amp;esrc=s&amp;source=images&amp;cd=&amp;cad=rja&amp;uact=8&amp;ved=2ahUKEwjb49je9-rgAhUOGqYKHTDKAg0QjRx6BAgBEAU&amp;url=https://www.kewpie.co.jp/yasai/tomato/index.html&amp;psig=AOvVaw2wBZT84sthwaTWyOIpA8Ly&amp;ust=1551873042720643"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jp/url?sa=i&amp;rct=j&amp;q=&amp;esrc=s&amp;source=images&amp;cd=&amp;cad=rja&amp;uact=8&amp;ved=2ahUKEwjb49je9-rgAhUOGqYKHTDKAg0QjRx6BAgBEAU&amp;url=https://www.kewpie.co.jp/yasai/tomato/index.html&amp;psig=AOvVaw2wBZT84sthwaTWyOIpA8Ly&amp;ust=1551873042720643"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jp/url?sa=i&amp;rct=j&amp;q=&amp;esrc=s&amp;source=images&amp;cd=&amp;cad=rja&amp;uact=8&amp;ved=2ahUKEwi36sWA-OrgAhUKG6YKHab7DRkQjRx6BAgBEAU&amp;url=http://www.hosp.tohoku.ac.jp/hesso/?p%3D2732&amp;psig=AOvVaw0WtN_AUUinfUh5P5RwqjqI&amp;ust=1551873114022970"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jp/url?sa=i&amp;rct=j&amp;q=&amp;esrc=s&amp;source=images&amp;cd=&amp;cad=rja&amp;uact=8&amp;ved=2ahUKEwi36sWA-OrgAhUKG6YKHab7DRkQjRx6BAgBEAU&amp;url=http://www.hosp.tohoku.ac.jp/hesso/?p%3D2732&amp;psig=AOvVaw0WtN_AUUinfUh5P5RwqjqI&amp;ust=1551873114022970"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3"/>
          <p:cNvSpPr>
            <a:spLocks noGrp="1"/>
          </p:cNvSpPr>
          <p:nvPr>
            <p:ph type="subTitle" idx="1"/>
          </p:nvPr>
        </p:nvSpPr>
        <p:spPr>
          <a:xfrm>
            <a:off x="966788" y="4460534"/>
            <a:ext cx="7210425" cy="1471730"/>
          </a:xfrm>
        </p:spPr>
        <p:txBody>
          <a:bodyPr/>
          <a:lstStyle/>
          <a:p>
            <a:r>
              <a:rPr lang="ja-JP" altLang="en-US" sz="1600" dirty="0" smtClean="0"/>
              <a:t>監修</a:t>
            </a:r>
            <a:endParaRPr lang="en-US" altLang="ja-JP" sz="1600" dirty="0" smtClean="0"/>
          </a:p>
          <a:p>
            <a:r>
              <a:rPr lang="ja-JP" altLang="en-US" sz="1600" dirty="0" smtClean="0"/>
              <a:t>医療</a:t>
            </a:r>
            <a:r>
              <a:rPr lang="ja-JP" altLang="en-US" sz="1600" dirty="0"/>
              <a:t>法人 二田哲博</a:t>
            </a:r>
            <a:r>
              <a:rPr lang="ja-JP" altLang="en-US" sz="1600" dirty="0" smtClean="0"/>
              <a:t>クリニック 姪浜・天神</a:t>
            </a:r>
            <a:r>
              <a:rPr lang="en-US" altLang="ja-JP" sz="1600" dirty="0" smtClean="0"/>
              <a:t/>
            </a:r>
            <a:br>
              <a:rPr lang="en-US" altLang="ja-JP" sz="1600" dirty="0" smtClean="0"/>
            </a:br>
            <a:r>
              <a:rPr lang="ja-JP" altLang="en-US" sz="1600" dirty="0" smtClean="0"/>
              <a:t>管理栄養士、野菜ソムリエ 上級</a:t>
            </a:r>
            <a:r>
              <a:rPr lang="ja-JP" altLang="en-US" sz="1600" dirty="0"/>
              <a:t>プロ</a:t>
            </a:r>
          </a:p>
          <a:p>
            <a:r>
              <a:rPr lang="ja-JP" altLang="en-US" sz="2000" dirty="0" smtClean="0"/>
              <a:t>小園 亜由美 </a:t>
            </a:r>
            <a:r>
              <a:rPr lang="ja-JP" altLang="en-US" sz="1600" dirty="0" smtClean="0"/>
              <a:t>先生</a:t>
            </a:r>
            <a:endParaRPr lang="en-US" altLang="ja-JP" sz="1600" dirty="0" smtClean="0"/>
          </a:p>
        </p:txBody>
      </p:sp>
      <p:sp>
        <p:nvSpPr>
          <p:cNvPr id="15" name="スライド番号プレースホルダー 14"/>
          <p:cNvSpPr>
            <a:spLocks noGrp="1"/>
          </p:cNvSpPr>
          <p:nvPr>
            <p:ph type="sldNum" sz="quarter" idx="4"/>
          </p:nvPr>
        </p:nvSpPr>
        <p:spPr/>
        <p:txBody>
          <a:bodyPr/>
          <a:lstStyle/>
          <a:p>
            <a:fld id="{9FD83A67-C334-4EBD-BE04-EE2E4B494E79}" type="slidenum">
              <a:rPr lang="en-US" altLang="ja-JP" smtClean="0"/>
              <a:pPr/>
              <a:t>1</a:t>
            </a:fld>
            <a:endParaRPr lang="en-US" dirty="0"/>
          </a:p>
        </p:txBody>
      </p:sp>
      <p:sp>
        <p:nvSpPr>
          <p:cNvPr id="6" name="Rectangle 130"/>
          <p:cNvSpPr>
            <a:spLocks noChangeArrowheads="1"/>
          </p:cNvSpPr>
          <p:nvPr/>
        </p:nvSpPr>
        <p:spPr bwMode="auto">
          <a:xfrm>
            <a:off x="185738" y="6623050"/>
            <a:ext cx="1127232"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en-US" sz="800" dirty="0" smtClean="0">
                <a:solidFill>
                  <a:schemeClr val="bg1"/>
                </a:solidFill>
                <a:latin typeface="Arial" pitchFamily="34" charset="0"/>
                <a:ea typeface="ＭＳ Ｐゴシック" pitchFamily="50" charset="-128"/>
              </a:rPr>
              <a:t>JAN19SS0050</a:t>
            </a:r>
            <a:r>
              <a:rPr lang="en-US" altLang="ja-JP" sz="800" dirty="0" smtClean="0">
                <a:solidFill>
                  <a:schemeClr val="bg1"/>
                </a:solidFill>
                <a:latin typeface="Arial" pitchFamily="34" charset="0"/>
                <a:ea typeface="ＭＳ Ｐゴシック" pitchFamily="50" charset="-128"/>
              </a:rPr>
              <a:t>-0421</a:t>
            </a:r>
          </a:p>
        </p:txBody>
      </p:sp>
      <p:pic>
        <p:nvPicPr>
          <p:cNvPr id="8" name="図 7" descr="dso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6484" y="5805264"/>
            <a:ext cx="3528392" cy="443116"/>
          </a:xfrm>
          <a:prstGeom prst="rect">
            <a:avLst/>
          </a:prstGeom>
        </p:spPr>
      </p:pic>
      <p:pic>
        <p:nvPicPr>
          <p:cNvPr id="11" name="Picture 3" descr="C:\Users\isasaki\Documents\佐々木データ\ターギス\MSD_JAN_ジャヌビア\JV_レシピ\H1ロゴ.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6262" y="0"/>
            <a:ext cx="2091476" cy="427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003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9FD83A67-C334-4EBD-BE04-EE2E4B494E79}" type="slidenum">
              <a:rPr lang="en-US" altLang="ja-JP" smtClean="0"/>
              <a:pPr/>
              <a:t>10</a:t>
            </a:fld>
            <a:endParaRPr lang="en-US" dirty="0"/>
          </a:p>
        </p:txBody>
      </p:sp>
      <p:sp>
        <p:nvSpPr>
          <p:cNvPr id="3" name="タイトル 2"/>
          <p:cNvSpPr>
            <a:spLocks noGrp="1"/>
          </p:cNvSpPr>
          <p:nvPr>
            <p:ph type="title"/>
          </p:nvPr>
        </p:nvSpPr>
        <p:spPr/>
        <p:txBody>
          <a:bodyPr>
            <a:normAutofit fontScale="90000"/>
          </a:bodyPr>
          <a:lstStyle/>
          <a:p>
            <a:r>
              <a:rPr lang="ja-JP" altLang="en-US" dirty="0"/>
              <a:t>抗酸化リコピンの</a:t>
            </a:r>
            <a:r>
              <a:rPr lang="ja-JP" altLang="en-US" dirty="0" smtClean="0"/>
              <a:t>トマトブルスケッタ</a:t>
            </a:r>
            <a:r>
              <a:rPr lang="en-US" altLang="ja-JP" dirty="0" smtClean="0"/>
              <a:t/>
            </a:r>
            <a:br>
              <a:rPr lang="en-US" altLang="ja-JP" dirty="0" smtClean="0"/>
            </a:br>
            <a:r>
              <a:rPr lang="en-US" altLang="ja-JP" dirty="0" smtClean="0"/>
              <a:t>―</a:t>
            </a:r>
            <a:r>
              <a:rPr lang="ja-JP" altLang="en-US" dirty="0" smtClean="0"/>
              <a:t>レシピ</a:t>
            </a:r>
            <a:r>
              <a:rPr lang="en-US" altLang="ja-JP" dirty="0" smtClean="0"/>
              <a:t>―</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448359472"/>
              </p:ext>
            </p:extLst>
          </p:nvPr>
        </p:nvGraphicFramePr>
        <p:xfrm>
          <a:off x="387191" y="4870901"/>
          <a:ext cx="3414788" cy="1364400"/>
        </p:xfrm>
        <a:graphic>
          <a:graphicData uri="http://schemas.openxmlformats.org/drawingml/2006/table">
            <a:tbl>
              <a:tblPr firstRow="1" bandRow="1">
                <a:tableStyleId>{5940675A-B579-460E-94D1-54222C63F5DA}</a:tableStyleId>
              </a:tblPr>
              <a:tblGrid>
                <a:gridCol w="1026334"/>
                <a:gridCol w="833550"/>
                <a:gridCol w="869493"/>
                <a:gridCol w="685411"/>
              </a:tblGrid>
              <a:tr h="0">
                <a:tc gridSpan="4">
                  <a:txBody>
                    <a:bodyPr/>
                    <a:lstStyle/>
                    <a:p>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枚分あたり</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r>
              <a:tr h="0">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エネルギー</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58.5kcal</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tc gridSpan="2">
                  <a: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0">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たんぱく質</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R w="12700" cap="flat" cmpd="sng" algn="ctr">
                      <a:noFill/>
                      <a:prstDash val="solid"/>
                      <a:round/>
                      <a:headEnd type="none" w="med" len="med"/>
                      <a:tailEnd type="none" w="med" len="med"/>
                    </a:lnR>
                    <a:noFill/>
                  </a:tcPr>
                </a:tc>
                <a:tc>
                  <a:txBody>
                    <a:bodyPr/>
                    <a:lstStyle/>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1.7g</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L w="12700" cap="flat" cmpd="sng" algn="ctr">
                      <a:noFill/>
                      <a:prstDash val="solid"/>
                      <a:round/>
                      <a:headEnd type="none" w="med" len="med"/>
                      <a:tailEnd type="none" w="med" len="med"/>
                    </a:lnL>
                    <a:noFill/>
                  </a:tcPr>
                </a:tc>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脂質</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1.3g</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r h="0">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炭水化物</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R w="12700" cap="flat" cmpd="sng" algn="ctr">
                      <a:noFill/>
                      <a:prstDash val="solid"/>
                      <a:round/>
                      <a:headEnd type="none" w="med" len="med"/>
                      <a:tailEnd type="none" w="med" len="med"/>
                    </a:lnR>
                    <a:noFill/>
                  </a:tcPr>
                </a:tc>
                <a:tc>
                  <a:txBody>
                    <a:bodyPr/>
                    <a:lstStyle/>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10.5g</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L w="12700" cap="flat" cmpd="sng" algn="ctr">
                      <a:noFill/>
                      <a:prstDash val="solid"/>
                      <a:round/>
                      <a:headEnd type="none" w="med" len="med"/>
                      <a:tailEnd type="none" w="med" len="med"/>
                    </a:lnL>
                    <a:noFill/>
                  </a:tcPr>
                </a:tc>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食物繊維</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0.8g</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r h="0">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食塩</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R w="12700" cap="flat" cmpd="sng" algn="ctr">
                      <a:noFill/>
                      <a:prstDash val="solid"/>
                      <a:round/>
                      <a:headEnd type="none" w="med" len="med"/>
                      <a:tailEnd type="none" w="med" len="med"/>
                    </a:lnR>
                    <a:noFill/>
                  </a:tcPr>
                </a:tc>
                <a:tc>
                  <a:txBody>
                    <a:bodyPr/>
                    <a:lstStyle/>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0.3g</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gridSpan="2">
                  <a: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2566969448"/>
              </p:ext>
            </p:extLst>
          </p:nvPr>
        </p:nvGraphicFramePr>
        <p:xfrm>
          <a:off x="4941462" y="1316138"/>
          <a:ext cx="4039200" cy="2026920"/>
        </p:xfrm>
        <a:graphic>
          <a:graphicData uri="http://schemas.openxmlformats.org/drawingml/2006/table">
            <a:tbl>
              <a:tblPr firstRow="1" bandRow="1">
                <a:tableStyleId>{5940675A-B579-460E-94D1-54222C63F5DA}</a:tableStyleId>
              </a:tblPr>
              <a:tblGrid>
                <a:gridCol w="2019600"/>
                <a:gridCol w="2019600"/>
              </a:tblGrid>
              <a:tr h="0">
                <a:tc gridSpan="2">
                  <a:txBody>
                    <a:bodyPr/>
                    <a:lstStyle/>
                    <a:p>
                      <a:r>
                        <a:rPr kumimoji="1"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材料：</a:t>
                      </a:r>
                      <a:r>
                        <a:rPr kumimoji="1" lang="en-US" altLang="ja-JP" sz="1300" b="1" dirty="0" smtClean="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枚分</a:t>
                      </a:r>
                      <a:endPar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mpd="sng">
                      <a:noFill/>
                    </a:lnT>
                    <a:lnTlToBr w="12700" cmpd="sng">
                      <a:noFill/>
                      <a:prstDash val="solid"/>
                    </a:lnTlToBr>
                    <a:lnBlToTr w="12700" cmpd="sng">
                      <a:noFill/>
                      <a:prstDash val="solid"/>
                    </a:lnBlToTr>
                  </a:tcPr>
                </a:tc>
              </a:tr>
              <a:tr h="0">
                <a:tc>
                  <a:txBody>
                    <a:bodyPr/>
                    <a:lstStyle/>
                    <a:p>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トマト</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12700" cap="flat" cmpd="sng" algn="ctr">
                      <a:solidFill>
                        <a:schemeClr val="tx1"/>
                      </a:solidFill>
                      <a:prstDash val="solid"/>
                      <a:round/>
                      <a:headEnd type="none" w="med" len="med"/>
                      <a:tailEnd type="none" w="med" len="med"/>
                    </a:lnT>
                    <a:solidFill>
                      <a:srgbClr val="CFEAE9"/>
                    </a:solidFill>
                  </a:tcPr>
                </a:tc>
                <a:tc>
                  <a:txBody>
                    <a:bodyPr/>
                    <a:lstStyle/>
                    <a:p>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中１個</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oFill/>
                  </a:tcPr>
                </a:tc>
              </a:tr>
              <a:tr h="0">
                <a:tc>
                  <a:txBody>
                    <a:bodyPr/>
                    <a:lstStyle/>
                    <a:p>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バジル</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CFEAE9"/>
                    </a:solidFill>
                  </a:tcPr>
                </a:tc>
                <a:tc>
                  <a:txBody>
                    <a:bodyPr/>
                    <a:lstStyle/>
                    <a:p>
                      <a:r>
                        <a:rPr kumimoji="1"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rPr>
                        <a:t>5g</a:t>
                      </a:r>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程度</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oFill/>
                  </a:tcPr>
                </a:tc>
              </a:tr>
              <a:tr h="0">
                <a:tc>
                  <a:txBody>
                    <a:bodyPr/>
                    <a:lstStyle/>
                    <a:p>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塩</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CFEAE9"/>
                    </a:solidFill>
                  </a:tcPr>
                </a:tc>
                <a:tc>
                  <a:txBody>
                    <a:bodyPr/>
                    <a:lstStyle/>
                    <a:p>
                      <a:r>
                        <a:rPr kumimoji="1"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rPr>
                        <a:t>0.2g</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oFill/>
                  </a:tcPr>
                </a:tc>
              </a:tr>
              <a:tr h="0">
                <a:tc>
                  <a:txBody>
                    <a:bodyPr/>
                    <a:lstStyle/>
                    <a:p>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ブラックペッパー</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CFEAE9"/>
                    </a:solidFill>
                  </a:tcPr>
                </a:tc>
                <a:tc>
                  <a:txBody>
                    <a:bodyPr/>
                    <a:lstStyle/>
                    <a:p>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少々</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oFill/>
                  </a:tcPr>
                </a:tc>
              </a:tr>
              <a:tr h="0">
                <a:tc>
                  <a:txBody>
                    <a:bodyPr/>
                    <a:lstStyle/>
                    <a:p>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オリーブオイル</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CFEAE9"/>
                    </a:solidFill>
                  </a:tcPr>
                </a:tc>
                <a:tc>
                  <a:txBody>
                    <a:bodyPr/>
                    <a:lstStyle/>
                    <a:p>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小さじ１</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oFill/>
                  </a:tcPr>
                </a:tc>
              </a:tr>
              <a:tr h="0">
                <a:tc>
                  <a:txBody>
                    <a:bodyPr/>
                    <a:lstStyle/>
                    <a:p>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フランスパン</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CFEAE9"/>
                    </a:solidFill>
                  </a:tcPr>
                </a:tc>
                <a:tc>
                  <a:txBody>
                    <a:bodyPr/>
                    <a:lstStyle/>
                    <a:p>
                      <a:r>
                        <a:rPr kumimoji="1"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rPr>
                        <a:t>15g×4</a:t>
                      </a:r>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枚</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oFill/>
                  </a:tcP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530707894"/>
              </p:ext>
            </p:extLst>
          </p:nvPr>
        </p:nvGraphicFramePr>
        <p:xfrm>
          <a:off x="4941462" y="3693452"/>
          <a:ext cx="4039200" cy="2331720"/>
        </p:xfrm>
        <a:graphic>
          <a:graphicData uri="http://schemas.openxmlformats.org/drawingml/2006/table">
            <a:tbl>
              <a:tblPr firstRow="1" bandRow="1">
                <a:tableStyleId>{5940675A-B579-460E-94D1-54222C63F5DA}</a:tableStyleId>
              </a:tblPr>
              <a:tblGrid>
                <a:gridCol w="354438"/>
                <a:gridCol w="3684762"/>
              </a:tblGrid>
              <a:tr h="0">
                <a:tc gridSpan="2">
                  <a:txBody>
                    <a:bodyPr/>
                    <a:lstStyle/>
                    <a:p>
                      <a:r>
                        <a:rPr kumimoji="1"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作り方</a:t>
                      </a:r>
                      <a:r>
                        <a:rPr kumimoji="1" lang="zh-TW" altLang="en-US" sz="1300" b="0" dirty="0" smtClean="0">
                          <a:latin typeface="メイリオ" panose="020B0604030504040204" pitchFamily="50" charset="-128"/>
                          <a:ea typeface="メイリオ" panose="020B0604030504040204" pitchFamily="50" charset="-128"/>
                          <a:cs typeface="メイリオ" panose="020B0604030504040204" pitchFamily="50" charset="-128"/>
                        </a:rPr>
                        <a:t>（調理時間</a:t>
                      </a:r>
                      <a:r>
                        <a:rPr kumimoji="1" lang="ja-JP" altLang="en-US" sz="1300" b="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zh-TW" sz="1300" b="0" dirty="0" smtClean="0">
                          <a:latin typeface="メイリオ" panose="020B0604030504040204" pitchFamily="50" charset="-128"/>
                          <a:ea typeface="メイリオ" panose="020B0604030504040204" pitchFamily="50" charset="-128"/>
                          <a:cs typeface="メイリオ" panose="020B0604030504040204" pitchFamily="50" charset="-128"/>
                        </a:rPr>
                        <a:t>10</a:t>
                      </a:r>
                      <a:r>
                        <a:rPr kumimoji="1" lang="zh-TW" altLang="en-US" sz="1300" b="0" dirty="0" smtClean="0">
                          <a:latin typeface="メイリオ" panose="020B0604030504040204" pitchFamily="50" charset="-128"/>
                          <a:ea typeface="メイリオ" panose="020B0604030504040204" pitchFamily="50" charset="-128"/>
                          <a:cs typeface="メイリオ" panose="020B0604030504040204" pitchFamily="50" charset="-128"/>
                        </a:rPr>
                        <a:t>分）</a:t>
                      </a:r>
                      <a:endParaRPr kumimoji="1" lang="ja-JP" altLang="en-US" sz="13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ctr"/>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①</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トマトをさいの目に切り、塩、ブラックペッパーを加え和える。</a:t>
                      </a:r>
                    </a:p>
                  </a:txBody>
                  <a:tcPr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0">
                <a:tc>
                  <a:txBody>
                    <a:bodyPr/>
                    <a:lstStyle/>
                    <a:p>
                      <a:pPr algn="ctr"/>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②</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バジルをみじん切りに切り、①に加え混ぜる。</a:t>
                      </a:r>
                      <a:endParaRPr kumimoji="1"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algn="ctr"/>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③</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オリーブオイルを加え混ぜる。</a:t>
                      </a:r>
                      <a:endParaRPr kumimoji="1"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algn="ctr"/>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④</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パンを焼き、③をトッピングして完成。</a:t>
                      </a:r>
                      <a:endParaRPr kumimoji="1"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0">
                <a:tc gridSpan="2">
                  <a:txBody>
                    <a:bodyPr/>
                    <a:lstStyle/>
                    <a:p>
                      <a:pPr marL="182563" indent="-182563" algn="l"/>
                      <a:r>
                        <a:rPr kumimoji="1" lang="en-US" altLang="ja-JP" sz="1300"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300"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このトマトとバジルのソースを</a:t>
                      </a:r>
                      <a:r>
                        <a:rPr kumimoji="1" lang="en-US" altLang="ja-JP" sz="1300"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1300"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300"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冷たいそうめんにかけると</a:t>
                      </a:r>
                      <a:r>
                        <a:rPr kumimoji="1" lang="en-US" altLang="ja-JP" sz="1300"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1300"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300"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冷製パスタに早変わり！ </a:t>
                      </a:r>
                      <a:endParaRPr kumimoji="1" lang="ja-JP" altLang="en-US" sz="130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0" name="角丸四角形 9"/>
          <p:cNvSpPr/>
          <p:nvPr/>
        </p:nvSpPr>
        <p:spPr>
          <a:xfrm>
            <a:off x="5531556" y="6317644"/>
            <a:ext cx="2026999" cy="340519"/>
          </a:xfrm>
          <a:prstGeom prst="round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spAutoFit/>
          </a:bodyPr>
          <a:lstStyle/>
          <a:p>
            <a:pPr algn="ctr"/>
            <a:r>
              <a:rPr kumimoji="1" lang="ja-JP" altLang="en-US" sz="14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動画でチェック！→</a:t>
            </a:r>
            <a:endParaRPr kumimoji="1" lang="ja-JP" altLang="en-US"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7191" y="1325264"/>
            <a:ext cx="4129977" cy="232082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65487" y="5488163"/>
            <a:ext cx="1170000" cy="117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261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9FD83A67-C334-4EBD-BE04-EE2E4B494E79}" type="slidenum">
              <a:rPr lang="en-US" altLang="ja-JP" smtClean="0"/>
              <a:pPr/>
              <a:t>11</a:t>
            </a:fld>
            <a:endParaRPr lang="en-US" dirty="0"/>
          </a:p>
        </p:txBody>
      </p:sp>
      <p:sp>
        <p:nvSpPr>
          <p:cNvPr id="3" name="タイトル 2"/>
          <p:cNvSpPr>
            <a:spLocks noGrp="1"/>
          </p:cNvSpPr>
          <p:nvPr>
            <p:ph type="title"/>
          </p:nvPr>
        </p:nvSpPr>
        <p:spPr/>
        <p:txBody>
          <a:bodyPr>
            <a:normAutofit fontScale="90000"/>
          </a:bodyPr>
          <a:lstStyle/>
          <a:p>
            <a:r>
              <a:rPr lang="ja-JP" altLang="en-US" dirty="0"/>
              <a:t>ビタミン</a:t>
            </a:r>
            <a:r>
              <a:rPr lang="en-US" altLang="ja-JP" dirty="0"/>
              <a:t>C</a:t>
            </a:r>
            <a:r>
              <a:rPr lang="ja-JP" altLang="en-US" dirty="0"/>
              <a:t>増量のカラフルチンジャオ炒め</a:t>
            </a:r>
          </a:p>
        </p:txBody>
      </p:sp>
      <p:sp>
        <p:nvSpPr>
          <p:cNvPr id="7" name="テキスト ボックス 6"/>
          <p:cNvSpPr txBox="1"/>
          <p:nvPr/>
        </p:nvSpPr>
        <p:spPr>
          <a:xfrm>
            <a:off x="478571" y="4620091"/>
            <a:ext cx="8186857" cy="1569660"/>
          </a:xfrm>
          <a:prstGeom prst="rect">
            <a:avLst/>
          </a:prstGeom>
          <a:noFill/>
        </p:spPr>
        <p:txBody>
          <a:bodyPr wrap="none" rtlCol="0">
            <a:spAutoFit/>
          </a:bodyPr>
          <a:lstStyle/>
          <a:p>
            <a:pPr algn="ct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ピーマンのビタミン</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C</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油</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で炒めると増えるのでオススメ</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栄養</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を逃さないために</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ピーマン</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の繊維に沿って縦切りにするのがポイントです。</a:t>
            </a: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43646" y="1333915"/>
            <a:ext cx="5456707" cy="30699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625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9FD83A67-C334-4EBD-BE04-EE2E4B494E79}" type="slidenum">
              <a:rPr lang="en-US" altLang="ja-JP" smtClean="0"/>
              <a:pPr/>
              <a:t>12</a:t>
            </a:fld>
            <a:endParaRPr lang="en-US" dirty="0"/>
          </a:p>
        </p:txBody>
      </p:sp>
      <p:sp>
        <p:nvSpPr>
          <p:cNvPr id="9" name="タイトル 8"/>
          <p:cNvSpPr>
            <a:spLocks noGrp="1"/>
          </p:cNvSpPr>
          <p:nvPr>
            <p:ph type="title"/>
          </p:nvPr>
        </p:nvSpPr>
        <p:spPr/>
        <p:txBody>
          <a:bodyPr>
            <a:normAutofit fontScale="90000"/>
          </a:bodyPr>
          <a:lstStyle/>
          <a:p>
            <a:r>
              <a:rPr lang="ja-JP" altLang="en-US" dirty="0"/>
              <a:t>ビタミン</a:t>
            </a:r>
            <a:r>
              <a:rPr lang="en-US" altLang="ja-JP" dirty="0"/>
              <a:t>C</a:t>
            </a:r>
            <a:r>
              <a:rPr lang="ja-JP" altLang="en-US" dirty="0"/>
              <a:t>増量のカラフルチンジャオ</a:t>
            </a:r>
            <a:r>
              <a:rPr lang="ja-JP" altLang="en-US" dirty="0" smtClean="0"/>
              <a:t>炒め</a:t>
            </a:r>
            <a:r>
              <a:rPr lang="en-US" altLang="ja-JP" dirty="0" smtClean="0"/>
              <a:t/>
            </a:r>
            <a:br>
              <a:rPr lang="en-US" altLang="ja-JP" dirty="0" smtClean="0"/>
            </a:br>
            <a:r>
              <a:rPr lang="en-US" altLang="ja-JP" dirty="0" smtClean="0"/>
              <a:t>―</a:t>
            </a:r>
            <a:r>
              <a:rPr lang="ja-JP" altLang="en-US" dirty="0" smtClean="0"/>
              <a:t>レシピ</a:t>
            </a:r>
            <a:r>
              <a:rPr lang="en-US" altLang="ja-JP" dirty="0" smtClean="0"/>
              <a:t>―</a:t>
            </a:r>
            <a:endParaRPr kumimoji="1" lang="ja-JP" altLang="en-US" dirty="0"/>
          </a:p>
        </p:txBody>
      </p:sp>
      <p:sp>
        <p:nvSpPr>
          <p:cNvPr id="11" name="角丸四角形 10"/>
          <p:cNvSpPr/>
          <p:nvPr/>
        </p:nvSpPr>
        <p:spPr>
          <a:xfrm>
            <a:off x="5531556" y="6317644"/>
            <a:ext cx="2026999" cy="340519"/>
          </a:xfrm>
          <a:prstGeom prst="round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spAutoFit/>
          </a:bodyPr>
          <a:lstStyle/>
          <a:p>
            <a:pPr algn="ctr"/>
            <a:r>
              <a:rPr kumimoji="1" lang="ja-JP" altLang="en-US" sz="14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動画でチェック！→</a:t>
            </a:r>
            <a:endParaRPr kumimoji="1" lang="ja-JP" altLang="en-US"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3094003536"/>
              </p:ext>
            </p:extLst>
          </p:nvPr>
        </p:nvGraphicFramePr>
        <p:xfrm>
          <a:off x="387191" y="4870901"/>
          <a:ext cx="3318079" cy="1364400"/>
        </p:xfrm>
        <a:graphic>
          <a:graphicData uri="http://schemas.openxmlformats.org/drawingml/2006/table">
            <a:tbl>
              <a:tblPr firstRow="1" bandRow="1">
                <a:tableStyleId>{5940675A-B579-460E-94D1-54222C63F5DA}</a:tableStyleId>
              </a:tblPr>
              <a:tblGrid>
                <a:gridCol w="997268"/>
                <a:gridCol w="809943"/>
                <a:gridCol w="844868"/>
                <a:gridCol w="666000"/>
              </a:tblGrid>
              <a:tr h="0">
                <a:tc gridSpan="4">
                  <a:txBody>
                    <a:bodyPr/>
                    <a:lstStyle/>
                    <a:p>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食分あたり</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r>
              <a:tr h="0">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エネルギー</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66kcal</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tc gridSpan="2">
                  <a: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0">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たんぱく質</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R w="12700" cap="flat" cmpd="sng" algn="ctr">
                      <a:noFill/>
                      <a:prstDash val="solid"/>
                      <a:round/>
                      <a:headEnd type="none" w="med" len="med"/>
                      <a:tailEnd type="none" w="med" len="med"/>
                    </a:lnR>
                    <a:noFill/>
                  </a:tcPr>
                </a:tc>
                <a:tc>
                  <a:txBody>
                    <a:bodyPr/>
                    <a:lstStyle/>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6.5g</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L w="12700" cap="flat" cmpd="sng" algn="ctr">
                      <a:noFill/>
                      <a:prstDash val="solid"/>
                      <a:round/>
                      <a:headEnd type="none" w="med" len="med"/>
                      <a:tailEnd type="none" w="med" len="med"/>
                    </a:lnL>
                    <a:noFill/>
                  </a:tcPr>
                </a:tc>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脂質</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2.5g</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r h="0">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炭水化物</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R w="12700" cap="flat" cmpd="sng" algn="ctr">
                      <a:noFill/>
                      <a:prstDash val="solid"/>
                      <a:round/>
                      <a:headEnd type="none" w="med" len="med"/>
                      <a:tailEnd type="none" w="med" len="med"/>
                    </a:lnR>
                    <a:noFill/>
                  </a:tcPr>
                </a:tc>
                <a:tc>
                  <a:txBody>
                    <a:bodyPr/>
                    <a:lstStyle/>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5.2g</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L w="12700" cap="flat" cmpd="sng" algn="ctr">
                      <a:noFill/>
                      <a:prstDash val="solid"/>
                      <a:round/>
                      <a:headEnd type="none" w="med" len="med"/>
                      <a:tailEnd type="none" w="med" len="med"/>
                    </a:lnL>
                    <a:noFill/>
                  </a:tcPr>
                </a:tc>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食物繊維</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1.5g</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r h="0">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食塩</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R w="12700" cap="flat" cmpd="sng" algn="ctr">
                      <a:noFill/>
                      <a:prstDash val="solid"/>
                      <a:round/>
                      <a:headEnd type="none" w="med" len="med"/>
                      <a:tailEnd type="none" w="med" len="med"/>
                    </a:lnR>
                    <a:noFill/>
                  </a:tcPr>
                </a:tc>
                <a:tc>
                  <a:txBody>
                    <a:bodyPr/>
                    <a:lstStyle/>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0.8g</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gridSpan="2">
                  <a: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576772890"/>
              </p:ext>
            </p:extLst>
          </p:nvPr>
        </p:nvGraphicFramePr>
        <p:xfrm>
          <a:off x="4941462" y="1316138"/>
          <a:ext cx="3830400" cy="2316480"/>
        </p:xfrm>
        <a:graphic>
          <a:graphicData uri="http://schemas.openxmlformats.org/drawingml/2006/table">
            <a:tbl>
              <a:tblPr firstRow="1" bandRow="1">
                <a:tableStyleId>{5940675A-B579-460E-94D1-54222C63F5DA}</a:tableStyleId>
              </a:tblPr>
              <a:tblGrid>
                <a:gridCol w="1915200"/>
                <a:gridCol w="1915200"/>
              </a:tblGrid>
              <a:tr h="0">
                <a:tc gridSpan="2">
                  <a:txBody>
                    <a:bodyPr/>
                    <a:lstStyle/>
                    <a:p>
                      <a:r>
                        <a:rPr kumimoji="1"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材料：</a:t>
                      </a:r>
                      <a:r>
                        <a:rPr kumimoji="1" lang="en-US" altLang="ja-JP" sz="1300" b="1" dirty="0" smtClean="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人分</a:t>
                      </a:r>
                      <a:endPar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mpd="sng">
                      <a:noFill/>
                    </a:lnT>
                    <a:lnTlToBr w="12700" cmpd="sng">
                      <a:noFill/>
                      <a:prstDash val="solid"/>
                    </a:lnTlToBr>
                    <a:lnBlToTr w="12700" cmpd="sng">
                      <a:noFill/>
                      <a:prstDash val="solid"/>
                    </a:lnBlToTr>
                  </a:tcPr>
                </a:tc>
              </a:tr>
              <a:tr h="0">
                <a:tc>
                  <a:txBody>
                    <a:bodyPr/>
                    <a:lstStyle/>
                    <a:p>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緑ピーマン</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12700" cap="flat" cmpd="sng" algn="ctr">
                      <a:solidFill>
                        <a:schemeClr val="tx1"/>
                      </a:solidFill>
                      <a:prstDash val="solid"/>
                      <a:round/>
                      <a:headEnd type="none" w="med" len="med"/>
                      <a:tailEnd type="none" w="med" len="med"/>
                    </a:lnT>
                    <a:solidFill>
                      <a:srgbClr val="CFEAE9"/>
                    </a:solidFill>
                  </a:tcPr>
                </a:tc>
                <a:tc>
                  <a:txBody>
                    <a:bodyPr/>
                    <a:lstStyle/>
                    <a:p>
                      <a:r>
                        <a:rPr kumimoji="1"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個</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oFill/>
                  </a:tcPr>
                </a:tc>
              </a:tr>
              <a:tr h="0">
                <a:tc>
                  <a:txBody>
                    <a:bodyPr/>
                    <a:lstStyle/>
                    <a:p>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赤ピーマン</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CFEAE9"/>
                    </a:solidFill>
                  </a:tcPr>
                </a:tc>
                <a:tc>
                  <a:txBody>
                    <a:bodyPr/>
                    <a:lstStyle/>
                    <a:p>
                      <a:r>
                        <a:rPr kumimoji="1"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個</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oFill/>
                  </a:tcPr>
                </a:tc>
              </a:tr>
              <a:tr h="0">
                <a:tc>
                  <a:txBody>
                    <a:bodyPr/>
                    <a:lstStyle/>
                    <a:p>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黄ピーマン</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CFEAE9"/>
                    </a:solidFill>
                  </a:tcPr>
                </a:tc>
                <a:tc>
                  <a:txBody>
                    <a:bodyPr/>
                    <a:lstStyle/>
                    <a:p>
                      <a:r>
                        <a:rPr kumimoji="1"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個</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oFill/>
                  </a:tcPr>
                </a:tc>
              </a:tr>
              <a:tr h="0">
                <a:tc>
                  <a:txBody>
                    <a:bodyPr/>
                    <a:lstStyle/>
                    <a:p>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ツナ（水煮）</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CFEAE9"/>
                    </a:solidFill>
                  </a:tcPr>
                </a:tc>
                <a:tc>
                  <a:txBody>
                    <a:bodyPr/>
                    <a:lstStyle/>
                    <a:p>
                      <a:r>
                        <a:rPr kumimoji="1"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缶</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oFill/>
                  </a:tcPr>
                </a:tc>
              </a:tr>
              <a:tr h="0">
                <a:tc>
                  <a:txBody>
                    <a:bodyPr/>
                    <a:lstStyle/>
                    <a:p>
                      <a:r>
                        <a:rPr kumimoji="1" lang="ja-JP" altLang="en-US" sz="1300" dirty="0" err="1" smtClean="0">
                          <a:latin typeface="メイリオ" panose="020B0604030504040204" pitchFamily="50" charset="-128"/>
                          <a:ea typeface="メイリオ" panose="020B0604030504040204" pitchFamily="50" charset="-128"/>
                          <a:cs typeface="メイリオ" panose="020B0604030504040204" pitchFamily="50" charset="-128"/>
                        </a:rPr>
                        <a:t>ごま</a:t>
                      </a:r>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油</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CFEAE9"/>
                    </a:solidFill>
                  </a:tcPr>
                </a:tc>
                <a:tc>
                  <a:txBody>
                    <a:bodyPr/>
                    <a:lstStyle/>
                    <a:p>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小さじ</a:t>
                      </a:r>
                      <a:r>
                        <a:rPr kumimoji="1"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oFill/>
                  </a:tcPr>
                </a:tc>
              </a:tr>
              <a:tr h="0">
                <a:tc>
                  <a:txBody>
                    <a:bodyPr/>
                    <a:lstStyle/>
                    <a:p>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鶏ガラスープの素</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CFEAE9"/>
                    </a:solidFill>
                  </a:tcPr>
                </a:tc>
                <a:tc>
                  <a:txBody>
                    <a:bodyPr/>
                    <a:lstStyle/>
                    <a:p>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小さじ</a:t>
                      </a:r>
                      <a:r>
                        <a:rPr kumimoji="1"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oFill/>
                  </a:tcPr>
                </a:tc>
              </a:tr>
              <a:tr h="0">
                <a:tc>
                  <a:txBody>
                    <a:bodyPr/>
                    <a:lstStyle/>
                    <a:p>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ブラックペッパー</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CFEAE9"/>
                    </a:solidFill>
                  </a:tcPr>
                </a:tc>
                <a:tc>
                  <a:txBody>
                    <a:bodyPr/>
                    <a:lstStyle/>
                    <a:p>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少々</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oFill/>
                  </a:tcPr>
                </a:tc>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1570810993"/>
              </p:ext>
            </p:extLst>
          </p:nvPr>
        </p:nvGraphicFramePr>
        <p:xfrm>
          <a:off x="4941462" y="3884293"/>
          <a:ext cx="4042800" cy="1950720"/>
        </p:xfrm>
        <a:graphic>
          <a:graphicData uri="http://schemas.openxmlformats.org/drawingml/2006/table">
            <a:tbl>
              <a:tblPr firstRow="1" bandRow="1">
                <a:tableStyleId>{5940675A-B579-460E-94D1-54222C63F5DA}</a:tableStyleId>
              </a:tblPr>
              <a:tblGrid>
                <a:gridCol w="356400"/>
                <a:gridCol w="3686400"/>
              </a:tblGrid>
              <a:tr h="0">
                <a:tc gridSpan="2">
                  <a:txBody>
                    <a:bodyPr/>
                    <a:lstStyle/>
                    <a:p>
                      <a:r>
                        <a:rPr kumimoji="1"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作り方</a:t>
                      </a:r>
                      <a:r>
                        <a:rPr kumimoji="1" lang="zh-TW" altLang="en-US" sz="1300" b="0" dirty="0" smtClean="0">
                          <a:latin typeface="メイリオ" panose="020B0604030504040204" pitchFamily="50" charset="-128"/>
                          <a:ea typeface="メイリオ" panose="020B0604030504040204" pitchFamily="50" charset="-128"/>
                          <a:cs typeface="メイリオ" panose="020B0604030504040204" pitchFamily="50" charset="-128"/>
                        </a:rPr>
                        <a:t>（調理時間</a:t>
                      </a:r>
                      <a:r>
                        <a:rPr kumimoji="1" lang="ja-JP" altLang="en-US" sz="1300" b="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zh-TW" sz="1300" b="0" dirty="0" smtClean="0">
                          <a:latin typeface="メイリオ" panose="020B0604030504040204" pitchFamily="50" charset="-128"/>
                          <a:ea typeface="メイリオ" panose="020B0604030504040204" pitchFamily="50" charset="-128"/>
                          <a:cs typeface="メイリオ" panose="020B0604030504040204" pitchFamily="50" charset="-128"/>
                        </a:rPr>
                        <a:t>10</a:t>
                      </a:r>
                      <a:r>
                        <a:rPr kumimoji="1" lang="zh-TW" altLang="en-US" sz="1300" b="0" dirty="0" smtClean="0">
                          <a:latin typeface="メイリオ" panose="020B0604030504040204" pitchFamily="50" charset="-128"/>
                          <a:ea typeface="メイリオ" panose="020B0604030504040204" pitchFamily="50" charset="-128"/>
                          <a:cs typeface="メイリオ" panose="020B0604030504040204" pitchFamily="50" charset="-128"/>
                        </a:rPr>
                        <a:t>分）</a:t>
                      </a:r>
                      <a:endParaRPr kumimoji="1" lang="ja-JP" altLang="en-US" sz="13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ctr"/>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①</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ピーマンを縦に細切りにする。</a:t>
                      </a:r>
                      <a:r>
                        <a:rPr kumimoji="1"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ツナは汁気をきる。</a:t>
                      </a:r>
                    </a:p>
                  </a:txBody>
                  <a:tcPr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0">
                <a:tc>
                  <a:txBody>
                    <a:bodyPr/>
                    <a:lstStyle/>
                    <a:p>
                      <a:pPr algn="ctr"/>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②</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フライパンに</a:t>
                      </a:r>
                      <a:r>
                        <a:rPr kumimoji="1" lang="ja-JP" altLang="en-US" sz="1300" dirty="0" err="1" smtClean="0">
                          <a:latin typeface="メイリオ" panose="020B0604030504040204" pitchFamily="50" charset="-128"/>
                          <a:ea typeface="メイリオ" panose="020B0604030504040204" pitchFamily="50" charset="-128"/>
                          <a:cs typeface="メイリオ" panose="020B0604030504040204" pitchFamily="50" charset="-128"/>
                        </a:rPr>
                        <a:t>ごま</a:t>
                      </a:r>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油を入れ、ピーマン、ツナを加え炒める。</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algn="ctr"/>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③</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鶏ガラスープの素を加えて混ぜ合わせ、</a:t>
                      </a:r>
                      <a:r>
                        <a:rPr kumimoji="1"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ブラックペッパーで</a:t>
                      </a:r>
                      <a:r>
                        <a:rPr kumimoji="1"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味を調えれば完成。</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7858" y="1330822"/>
            <a:ext cx="4139322" cy="2328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65487" y="5488163"/>
            <a:ext cx="1170000" cy="117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277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9FD83A67-C334-4EBD-BE04-EE2E4B494E79}" type="slidenum">
              <a:rPr lang="en-US" altLang="ja-JP" smtClean="0"/>
              <a:pPr/>
              <a:t>13</a:t>
            </a:fld>
            <a:endParaRPr lang="en-US" dirty="0"/>
          </a:p>
        </p:txBody>
      </p:sp>
      <p:sp>
        <p:nvSpPr>
          <p:cNvPr id="5" name="タイトル 4"/>
          <p:cNvSpPr>
            <a:spLocks noGrp="1"/>
          </p:cNvSpPr>
          <p:nvPr>
            <p:ph type="title"/>
          </p:nvPr>
        </p:nvSpPr>
        <p:spPr/>
        <p:txBody>
          <a:bodyPr anchor="b">
            <a:normAutofit/>
          </a:bodyPr>
          <a:lstStyle/>
          <a:p>
            <a:endParaRPr kumimoji="1" lang="ja-JP" altLang="en-US" sz="4000" dirty="0"/>
          </a:p>
        </p:txBody>
      </p:sp>
      <p:sp>
        <p:nvSpPr>
          <p:cNvPr id="7" name="テキスト ボックス 6"/>
          <p:cNvSpPr txBox="1"/>
          <p:nvPr/>
        </p:nvSpPr>
        <p:spPr>
          <a:xfrm>
            <a:off x="1090845" y="1321874"/>
            <a:ext cx="6955750" cy="3416320"/>
          </a:xfrm>
          <a:prstGeom prst="rect">
            <a:avLst/>
          </a:prstGeom>
          <a:noFill/>
        </p:spPr>
        <p:txBody>
          <a:bodyPr wrap="none" rtlCol="0">
            <a:spAutoFit/>
          </a:bodyPr>
          <a:lstStyle/>
          <a:p>
            <a:pPr algn="ct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カラダの調子を整えてくれる成分</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を</a:t>
            </a:r>
            <a:r>
              <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たくさん</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含んだ野菜</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糖尿病</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はじめ</a:t>
            </a:r>
            <a:r>
              <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生活</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習慣病には欠かすことのできない食材です</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食事のいちばん最初は野菜から</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食べる</a:t>
            </a:r>
            <a:r>
              <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ベジファースト</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」で</a:t>
            </a:r>
            <a:r>
              <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朝</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昼晩</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食、</a:t>
            </a:r>
            <a:r>
              <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日</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合計</a:t>
            </a:r>
            <a:r>
              <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rPr>
              <a:t>350g</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野菜</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を</a:t>
            </a:r>
            <a:r>
              <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摂る</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ようにしましょう。</a:t>
            </a:r>
            <a:endPar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766577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9FD83A67-C334-4EBD-BE04-EE2E4B494E79}" type="slidenum">
              <a:rPr lang="en-US" altLang="ja-JP" smtClean="0"/>
              <a:pPr/>
              <a:t>14</a:t>
            </a:fld>
            <a:endParaRPr lang="en-US" dirty="0"/>
          </a:p>
        </p:txBody>
      </p:sp>
      <p:sp>
        <p:nvSpPr>
          <p:cNvPr id="3" name="タイトル 2"/>
          <p:cNvSpPr>
            <a:spLocks noGrp="1"/>
          </p:cNvSpPr>
          <p:nvPr>
            <p:ph type="title"/>
          </p:nvPr>
        </p:nvSpPr>
        <p:spPr/>
        <p:txBody>
          <a:bodyPr/>
          <a:lstStyle/>
          <a:p>
            <a:r>
              <a:rPr kumimoji="1" lang="ja-JP" altLang="en-US" dirty="0" smtClean="0"/>
              <a:t>ご注意ください</a:t>
            </a:r>
            <a:endParaRPr kumimoji="1" lang="ja-JP" altLang="en-US" dirty="0"/>
          </a:p>
        </p:txBody>
      </p:sp>
      <p:sp>
        <p:nvSpPr>
          <p:cNvPr id="4" name="正方形/長方形 3"/>
          <p:cNvSpPr/>
          <p:nvPr/>
        </p:nvSpPr>
        <p:spPr>
          <a:xfrm>
            <a:off x="786349" y="1318880"/>
            <a:ext cx="7571303" cy="4478149"/>
          </a:xfrm>
          <a:prstGeom prst="rect">
            <a:avLst/>
          </a:prstGeom>
        </p:spPr>
        <p:txBody>
          <a:bodyPr wrap="none">
            <a:spAutoFit/>
          </a:bodyPr>
          <a:lstStyle/>
          <a:p>
            <a:pPr algn="ctr">
              <a:lnSpc>
                <a:spcPct val="150000"/>
              </a:lnSpc>
            </a:pP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本</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スライド</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内</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の表現</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は</a:t>
            </a:r>
            <a:endPar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50000"/>
              </a:lnSpc>
            </a:pP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全て</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の人が対象ではない場合があります</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50000"/>
              </a:lnSpc>
            </a:pP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現在</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治療中の方は必ず担当医</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や</a:t>
            </a:r>
            <a:endPar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50000"/>
              </a:lnSpc>
            </a:pP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管理</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栄養士の指示に従ってください</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50000"/>
              </a:lnSpc>
            </a:pP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食事</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療法は医療行為です</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50000"/>
              </a:lnSpc>
            </a:pP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ひとりひとり</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の身体の状態に</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合わせた</a:t>
            </a:r>
            <a:endPar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50000"/>
              </a:lnSpc>
            </a:pP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適切</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でオーダーメイドなカウンセリングが必要です</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50000"/>
              </a:lnSpc>
            </a:pP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充分</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に注意してください。</a:t>
            </a:r>
          </a:p>
        </p:txBody>
      </p:sp>
    </p:spTree>
    <p:extLst>
      <p:ext uri="{BB962C8B-B14F-4D97-AF65-F5344CB8AC3E}">
        <p14:creationId xmlns:p14="http://schemas.microsoft.com/office/powerpoint/2010/main" val="1159898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9FD83A67-C334-4EBD-BE04-EE2E4B494E79}" type="slidenum">
              <a:rPr lang="en-US" altLang="ja-JP" smtClean="0"/>
              <a:pPr/>
              <a:t>2</a:t>
            </a:fld>
            <a:endParaRPr lang="en-US" dirty="0"/>
          </a:p>
        </p:txBody>
      </p:sp>
      <p:sp>
        <p:nvSpPr>
          <p:cNvPr id="5" name="タイトル 4"/>
          <p:cNvSpPr>
            <a:spLocks noGrp="1"/>
          </p:cNvSpPr>
          <p:nvPr>
            <p:ph type="title"/>
          </p:nvPr>
        </p:nvSpPr>
        <p:spPr/>
        <p:txBody>
          <a:bodyPr anchor="b">
            <a:normAutofit/>
          </a:bodyPr>
          <a:lstStyle/>
          <a:p>
            <a:r>
              <a:rPr lang="en-US" altLang="ja-JP" sz="4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4000" dirty="0" smtClean="0">
                <a:latin typeface="Meiryo UI" panose="020B0604030504040204" pitchFamily="50" charset="-128"/>
                <a:ea typeface="Meiryo UI" panose="020B0604030504040204" pitchFamily="50" charset="-128"/>
                <a:cs typeface="Meiryo UI" panose="020B0604030504040204" pitchFamily="50" charset="-128"/>
              </a:rPr>
              <a:t>役菜</a:t>
            </a:r>
            <a:r>
              <a:rPr kumimoji="1" lang="en-US" altLang="ja-JP" sz="4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4000" dirty="0" smtClean="0">
                <a:latin typeface="Meiryo UI" panose="020B0604030504040204" pitchFamily="50" charset="-128"/>
                <a:ea typeface="Meiryo UI" panose="020B0604030504040204" pitchFamily="50" charset="-128"/>
                <a:cs typeface="Meiryo UI" panose="020B0604030504040204" pitchFamily="50" charset="-128"/>
              </a:rPr>
              <a:t>とは？</a:t>
            </a:r>
            <a:endParaRPr kumimoji="1" lang="ja-JP" altLang="en-US" sz="4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3556565" y="90599"/>
            <a:ext cx="696023" cy="307777"/>
          </a:xfrm>
          <a:prstGeom prst="rect">
            <a:avLst/>
          </a:prstGeom>
          <a:noFill/>
        </p:spPr>
        <p:txBody>
          <a:bodyPr wrap="none" rtlCol="0">
            <a:spAutoFit/>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やくさい</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549155" y="1323975"/>
            <a:ext cx="6869188" cy="3046988"/>
          </a:xfrm>
          <a:prstGeom prst="rect">
            <a:avLst/>
          </a:prstGeom>
          <a:noFill/>
        </p:spPr>
        <p:txBody>
          <a:bodyPr wrap="none" rtlCol="0">
            <a:spAutoFit/>
          </a:bodyPr>
          <a:lstStyle/>
          <a:p>
            <a:r>
              <a:rPr lang="ja-JP" altLang="en-US" sz="3200" dirty="0">
                <a:latin typeface="Meiryo UI" panose="020B0604030504040204" pitchFamily="50" charset="-128"/>
                <a:ea typeface="Meiryo UI" panose="020B0604030504040204" pitchFamily="50" charset="-128"/>
                <a:cs typeface="Meiryo UI" panose="020B0604030504040204" pitchFamily="50" charset="-128"/>
              </a:rPr>
              <a:t>健康なカラダづくりに役立つ野菜</a:t>
            </a:r>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32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3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役菜（やくさい）</a:t>
            </a:r>
            <a:r>
              <a:rPr lang="en-US" altLang="ja-JP" sz="3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と呼んでいます</a:t>
            </a:r>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3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3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3200" dirty="0">
                <a:latin typeface="Meiryo UI" panose="020B0604030504040204" pitchFamily="50" charset="-128"/>
                <a:ea typeface="Meiryo UI" panose="020B0604030504040204" pitchFamily="50" charset="-128"/>
                <a:cs typeface="Meiryo UI" panose="020B0604030504040204" pitchFamily="50" charset="-128"/>
              </a:rPr>
              <a:t>旬を迎える野菜たちが</a:t>
            </a:r>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持つ</a:t>
            </a:r>
            <a:endParaRPr lang="en-US" altLang="ja-JP" sz="3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特徴的</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な栄養や成分</a:t>
            </a:r>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を充分</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引きだして</a:t>
            </a:r>
            <a:endParaRPr lang="en-US" altLang="ja-JP" sz="3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美味しく</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楽しく頂きましょう。</a:t>
            </a:r>
            <a:endParaRPr kumimoji="1" lang="ja-JP" altLang="en-US" sz="3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descr="C:\Users\isasaki\Documents\佐々木データ\ターギス\MSD_JAN_ジャヌビア\JV_レシピ\shutterstock_105011998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2588" y="3335767"/>
            <a:ext cx="4681560" cy="311966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713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スライド番号プレースホルダー 14"/>
          <p:cNvSpPr>
            <a:spLocks noGrp="1"/>
          </p:cNvSpPr>
          <p:nvPr>
            <p:ph type="sldNum" sz="quarter" idx="4"/>
          </p:nvPr>
        </p:nvSpPr>
        <p:spPr/>
        <p:txBody>
          <a:bodyPr/>
          <a:lstStyle/>
          <a:p>
            <a:fld id="{9FD83A67-C334-4EBD-BE04-EE2E4B494E79}" type="slidenum">
              <a:rPr lang="en-US" altLang="ja-JP" smtClean="0"/>
              <a:pPr/>
              <a:t>3</a:t>
            </a:fld>
            <a:endParaRPr lang="en-US" dirty="0"/>
          </a:p>
        </p:txBody>
      </p:sp>
      <p:sp>
        <p:nvSpPr>
          <p:cNvPr id="6" name="Rectangle 130"/>
          <p:cNvSpPr>
            <a:spLocks noChangeArrowheads="1"/>
          </p:cNvSpPr>
          <p:nvPr/>
        </p:nvSpPr>
        <p:spPr bwMode="auto">
          <a:xfrm>
            <a:off x="185738" y="6623050"/>
            <a:ext cx="1127232"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en-US" sz="800" dirty="0" smtClean="0">
                <a:solidFill>
                  <a:schemeClr val="bg1"/>
                </a:solidFill>
                <a:latin typeface="Arial" pitchFamily="34" charset="0"/>
                <a:ea typeface="ＭＳ Ｐゴシック" pitchFamily="50" charset="-128"/>
              </a:rPr>
              <a:t>JAN19SS0050</a:t>
            </a:r>
            <a:r>
              <a:rPr lang="en-US" altLang="ja-JP" sz="800" dirty="0" smtClean="0">
                <a:solidFill>
                  <a:schemeClr val="bg1"/>
                </a:solidFill>
                <a:latin typeface="Arial" pitchFamily="34" charset="0"/>
                <a:ea typeface="ＭＳ Ｐゴシック" pitchFamily="50" charset="-128"/>
              </a:rPr>
              <a:t>-0421</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26791" y="4386086"/>
            <a:ext cx="2082447" cy="2082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C:\Users\isasaki\Documents\佐々木データ\ターギス\MSD_JAN_ジャヌビア\JV_旬の役菜夏冬\greenpepp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89676">
            <a:off x="5272025" y="-169075"/>
            <a:ext cx="3390232" cy="498033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9" name="Picture 5" descr="C:\Users\isasaki\Documents\佐々木データ\ターギス\MSD_JAN_ジャヌビア\JV_旬の役菜夏冬\tomat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1" y="-846262"/>
            <a:ext cx="4675723" cy="59690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3" descr="C:\Users\isasaki\Documents\佐々木データ\ターギス\MSD_JAN_ジャヌビア\JV_レシピ\H1ロゴ.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26262" y="0"/>
            <a:ext cx="2091476" cy="427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732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rot="21015880">
            <a:off x="244525" y="1201108"/>
            <a:ext cx="1669312" cy="446567"/>
          </a:xfrm>
          <a:prstGeom prst="roundRect">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役菜ポイント</a:t>
            </a:r>
            <a:endParaRPr kumimoji="1"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4"/>
          </p:nvPr>
        </p:nvSpPr>
        <p:spPr/>
        <p:txBody>
          <a:bodyPr/>
          <a:lstStyle/>
          <a:p>
            <a:fld id="{9FD83A67-C334-4EBD-BE04-EE2E4B494E79}" type="slidenum">
              <a:rPr lang="en-US" altLang="ja-JP" smtClean="0"/>
              <a:pPr/>
              <a:t>4</a:t>
            </a:fld>
            <a:endParaRPr lang="en-US" dirty="0"/>
          </a:p>
        </p:txBody>
      </p:sp>
      <p:sp>
        <p:nvSpPr>
          <p:cNvPr id="3" name="タイトル 2"/>
          <p:cNvSpPr>
            <a:spLocks noGrp="1"/>
          </p:cNvSpPr>
          <p:nvPr>
            <p:ph type="title"/>
          </p:nvPr>
        </p:nvSpPr>
        <p:spPr/>
        <p:txBody>
          <a:bodyPr>
            <a:normAutofit/>
          </a:bodyPr>
          <a:lstStyle/>
          <a:p>
            <a:r>
              <a:rPr kumimoji="1" lang="ja-JP" altLang="en-US" dirty="0" smtClean="0"/>
              <a:t>トマト：動脈硬化を抑える</a:t>
            </a:r>
            <a:endParaRPr kumimoji="1" lang="ja-JP" altLang="en-US" dirty="0"/>
          </a:p>
        </p:txBody>
      </p:sp>
      <p:sp>
        <p:nvSpPr>
          <p:cNvPr id="4" name="テキスト ボックス 3"/>
          <p:cNvSpPr txBox="1"/>
          <p:nvPr/>
        </p:nvSpPr>
        <p:spPr>
          <a:xfrm>
            <a:off x="709404" y="1463687"/>
            <a:ext cx="5838458" cy="3046988"/>
          </a:xfrm>
          <a:prstGeom prst="rect">
            <a:avLst/>
          </a:prstGeom>
          <a:noFill/>
        </p:spPr>
        <p:txBody>
          <a:bodyPr wrap="none" rtlCol="0">
            <a:spAutoFit/>
          </a:bodyPr>
          <a:lstStyle/>
          <a:p>
            <a:r>
              <a:rPr lang="ja-JP" altLang="en-US" sz="2800" b="1" dirty="0" smtClean="0">
                <a:solidFill>
                  <a:srgbClr val="009999"/>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u="sng" dirty="0" smtClean="0">
                <a:solidFill>
                  <a:srgbClr val="009999"/>
                </a:solidFill>
                <a:latin typeface="メイリオ" panose="020B0604030504040204" pitchFamily="50" charset="-128"/>
                <a:ea typeface="メイリオ" panose="020B0604030504040204" pitchFamily="50" charset="-128"/>
                <a:cs typeface="メイリオ" panose="020B0604030504040204" pitchFamily="50" charset="-128"/>
              </a:rPr>
              <a:t>栄養成分：</a:t>
            </a:r>
            <a:r>
              <a:rPr lang="ja-JP" altLang="en-US" sz="2800" b="1" u="sng" dirty="0" smtClean="0">
                <a:solidFill>
                  <a:srgbClr val="009999"/>
                </a:solidFill>
                <a:latin typeface="メイリオ" panose="020B0604030504040204" pitchFamily="50" charset="-128"/>
                <a:ea typeface="メイリオ" panose="020B0604030504040204" pitchFamily="50" charset="-128"/>
                <a:cs typeface="メイリオ" panose="020B0604030504040204" pitchFamily="50" charset="-128"/>
              </a:rPr>
              <a:t>リコピン</a:t>
            </a:r>
            <a:endParaRPr lang="en-US" altLang="ja-JP" sz="2800" b="1" u="sng" dirty="0" smtClean="0">
              <a:solidFill>
                <a:srgbClr val="009999"/>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カラダが錆びるのを</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防ぐ抗</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酸化作用の</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ある</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β-</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カロテン</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や</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リコピンをたくさん含んでいます。</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r>
            <a:b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中でもリコピン</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中性</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脂肪やコレステロール値</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を</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下げる</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働きにより</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動脈</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硬化を抑えることが期待できます。</a:t>
            </a:r>
          </a:p>
        </p:txBody>
      </p:sp>
      <p:sp>
        <p:nvSpPr>
          <p:cNvPr id="9" name="正方形/長方形 8"/>
          <p:cNvSpPr/>
          <p:nvPr/>
        </p:nvSpPr>
        <p:spPr>
          <a:xfrm>
            <a:off x="4724953" y="6445489"/>
            <a:ext cx="4414991" cy="415498"/>
          </a:xfrm>
          <a:prstGeom prst="rect">
            <a:avLst/>
          </a:prstGeom>
        </p:spPr>
        <p:txBody>
          <a:bodyPr wrap="none" anchor="b">
            <a:spAutoFit/>
          </a:bodyPr>
          <a:lstStyle/>
          <a:p>
            <a:pPr marL="984250" indent="-984250"/>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監修・</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まとめ：</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医療法人 二田</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哲博</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クリニック 姪浜</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天神</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984250" indent="-984250"/>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管理</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栄養士・野菜ソムリエ上級</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プロ 小園 亜由美 先生</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 name="Picture 4">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606" b="11913"/>
          <a:stretch/>
        </p:blipFill>
        <p:spPr bwMode="auto">
          <a:xfrm>
            <a:off x="4919513" y="2844800"/>
            <a:ext cx="3769658" cy="34398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949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9FD83A67-C334-4EBD-BE04-EE2E4B494E79}" type="slidenum">
              <a:rPr lang="en-US" altLang="ja-JP" smtClean="0"/>
              <a:pPr/>
              <a:t>5</a:t>
            </a:fld>
            <a:endParaRPr lang="en-US" dirty="0"/>
          </a:p>
        </p:txBody>
      </p:sp>
      <p:sp>
        <p:nvSpPr>
          <p:cNvPr id="3" name="タイトル 2"/>
          <p:cNvSpPr>
            <a:spLocks noGrp="1"/>
          </p:cNvSpPr>
          <p:nvPr>
            <p:ph type="title"/>
          </p:nvPr>
        </p:nvSpPr>
        <p:spPr/>
        <p:txBody>
          <a:bodyPr>
            <a:normAutofit fontScale="90000"/>
          </a:bodyPr>
          <a:lstStyle/>
          <a:p>
            <a:r>
              <a:rPr kumimoji="1" lang="ja-JP" altLang="en-US" dirty="0" smtClean="0"/>
              <a:t>ほかにもカラダにうれしい</a:t>
            </a:r>
            <a:r>
              <a:rPr kumimoji="1" lang="en-US" altLang="ja-JP" dirty="0" smtClean="0"/>
              <a:t/>
            </a:r>
            <a:br>
              <a:rPr kumimoji="1" lang="en-US" altLang="ja-JP" dirty="0" smtClean="0"/>
            </a:br>
            <a:r>
              <a:rPr kumimoji="1" lang="ja-JP" altLang="en-US" dirty="0" smtClean="0"/>
              <a:t>たくさんの効果が期待できます</a:t>
            </a: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862499440"/>
              </p:ext>
            </p:extLst>
          </p:nvPr>
        </p:nvGraphicFramePr>
        <p:xfrm>
          <a:off x="349759" y="1642069"/>
          <a:ext cx="8476463" cy="4000515"/>
        </p:xfrm>
        <a:graphic>
          <a:graphicData uri="http://schemas.openxmlformats.org/drawingml/2006/table">
            <a:tbl>
              <a:tblPr firstRow="1" bandRow="1">
                <a:tableStyleId>{5940675A-B579-460E-94D1-54222C63F5DA}</a:tableStyleId>
              </a:tblPr>
              <a:tblGrid>
                <a:gridCol w="2619858"/>
                <a:gridCol w="5856605"/>
              </a:tblGrid>
              <a:tr h="448005">
                <a:tc>
                  <a:txBody>
                    <a:bodyPr/>
                    <a:lstStyle/>
                    <a:p>
                      <a:pPr algn="ctr"/>
                      <a:r>
                        <a:rPr kumimoji="1" lang="ja-JP" altLang="en-US" sz="2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栄養成分</a:t>
                      </a:r>
                      <a:endPar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72000" marB="0" anchor="ctr">
                    <a:solidFill>
                      <a:srgbClr val="9BD2D2"/>
                    </a:solidFill>
                  </a:tcPr>
                </a:tc>
                <a:tc>
                  <a:txBody>
                    <a:bodyPr/>
                    <a:lstStyle/>
                    <a:p>
                      <a:pPr algn="ctr"/>
                      <a:r>
                        <a:rPr kumimoji="1" lang="ja-JP" altLang="en-US" sz="2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期待できる効果</a:t>
                      </a:r>
                      <a:endPar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72000" marB="0" anchor="ctr">
                    <a:solidFill>
                      <a:srgbClr val="9BD2D2"/>
                    </a:solidFill>
                  </a:tcPr>
                </a:tc>
              </a:tr>
              <a:tr h="448005">
                <a:tc>
                  <a:txBody>
                    <a:bodyPr/>
                    <a:lstStyle/>
                    <a:p>
                      <a:r>
                        <a:rPr kumimoji="1" lang="el-GR" altLang="ja-JP" sz="2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β</a:t>
                      </a:r>
                      <a:r>
                        <a:rPr kumimoji="1" lang="en-US" altLang="ja-JP" sz="2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カロテン</a:t>
                      </a:r>
                      <a:endPar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72000" marB="0" anchor="ctr">
                    <a:solidFill>
                      <a:srgbClr val="CFEAE9"/>
                    </a:solidFill>
                  </a:tcPr>
                </a:tc>
                <a:tc>
                  <a:txBody>
                    <a:bodyPr/>
                    <a:lstStyle/>
                    <a:p>
                      <a:r>
                        <a:rPr kumimoji="1" lang="zh-TW" altLang="en-US" sz="2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抗酸化作用、免疫力強化</a:t>
                      </a:r>
                      <a:endPar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72000" marB="0" anchor="ctr"/>
                </a:tc>
              </a:tr>
              <a:tr h="448005">
                <a:tc>
                  <a:txBody>
                    <a:bodyPr/>
                    <a:lstStyle/>
                    <a:p>
                      <a:r>
                        <a:rPr kumimoji="1" lang="ja-JP" altLang="en-US" sz="2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リコピン</a:t>
                      </a:r>
                      <a:endPar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72000" marB="0" anchor="ctr">
                    <a:solidFill>
                      <a:srgbClr val="CFEAE9"/>
                    </a:solidFill>
                  </a:tcPr>
                </a:tc>
                <a:tc>
                  <a:txBody>
                    <a:bodyPr/>
                    <a:lstStyle/>
                    <a:p>
                      <a:r>
                        <a:rPr kumimoji="1" lang="ja-JP" altLang="en-US" sz="2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抗酸化作用、動脈硬化予防、皮膚などのがん予防</a:t>
                      </a:r>
                      <a:endPar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72000" marB="0" anchor="ctr"/>
                </a:tc>
              </a:tr>
              <a:tr h="448005">
                <a:tc>
                  <a:txBody>
                    <a:bodyPr/>
                    <a:lstStyle/>
                    <a:p>
                      <a:r>
                        <a:rPr kumimoji="1" lang="ja-JP" altLang="en-US" sz="2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ビタミン</a:t>
                      </a:r>
                      <a:r>
                        <a:rPr kumimoji="1" lang="en-US" altLang="ja-JP" sz="2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a:t>
                      </a:r>
                      <a:endPar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72000" marB="0" anchor="ctr">
                    <a:solidFill>
                      <a:srgbClr val="CFEAE9"/>
                    </a:solidFill>
                  </a:tcPr>
                </a:tc>
                <a:tc>
                  <a:txBody>
                    <a:bodyPr/>
                    <a:lstStyle/>
                    <a:p>
                      <a:r>
                        <a:rPr kumimoji="1" lang="zh-TW" altLang="en-US" sz="2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抗酸化作用</a:t>
                      </a:r>
                      <a:r>
                        <a:rPr kumimoji="1" lang="ja-JP" altLang="en-US" sz="2000" b="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zh-TW" altLang="en-US" sz="2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風邪予防</a:t>
                      </a:r>
                      <a:r>
                        <a:rPr kumimoji="1" lang="ja-JP" altLang="en-US" sz="2000" b="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zh-TW" altLang="en-US" sz="2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美肌効果</a:t>
                      </a:r>
                      <a:endPar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72000" marB="0" anchor="ctr"/>
                </a:tc>
              </a:tr>
              <a:tr h="448005">
                <a:tc>
                  <a:txBody>
                    <a:bodyPr/>
                    <a:lstStyle/>
                    <a:p>
                      <a:r>
                        <a:rPr kumimoji="1" lang="ja-JP" altLang="en-US" sz="2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ビタミン</a:t>
                      </a:r>
                      <a:r>
                        <a:rPr kumimoji="1" lang="en-US" altLang="ja-JP" sz="2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E</a:t>
                      </a:r>
                      <a:endPar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72000" marB="0" anchor="ctr">
                    <a:solidFill>
                      <a:srgbClr val="CFEAE9"/>
                    </a:solidFill>
                  </a:tcPr>
                </a:tc>
                <a:tc>
                  <a:txBody>
                    <a:bodyPr/>
                    <a:lstStyle/>
                    <a:p>
                      <a:r>
                        <a:rPr kumimoji="1" lang="zh-TW" altLang="en-US" sz="2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血行改善</a:t>
                      </a:r>
                      <a:r>
                        <a:rPr kumimoji="1" lang="ja-JP" altLang="en-US" sz="2000" b="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zh-TW" altLang="en-US" sz="2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抗酸化作用</a:t>
                      </a:r>
                      <a:r>
                        <a:rPr kumimoji="1" lang="ja-JP" altLang="en-US" sz="2000" b="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zh-TW" altLang="en-US" sz="2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細胞老化予防</a:t>
                      </a:r>
                      <a:endPar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72000" marB="0" anchor="ctr"/>
                </a:tc>
              </a:tr>
              <a:tr h="448005">
                <a:tc>
                  <a:txBody>
                    <a:bodyPr/>
                    <a:lstStyle/>
                    <a:p>
                      <a:r>
                        <a:rPr kumimoji="1" lang="en-US" altLang="ja-JP" sz="2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13-oxo-ODA</a:t>
                      </a:r>
                      <a:br>
                        <a:rPr kumimoji="1" lang="en-US" altLang="ja-JP" sz="2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13-</a:t>
                      </a:r>
                      <a:r>
                        <a:rPr kumimoji="1"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オキソ</a:t>
                      </a:r>
                      <a:r>
                        <a:rPr kumimoji="1" lang="en-US"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-9,11</a:t>
                      </a:r>
                      <a:br>
                        <a:rPr kumimoji="1" lang="en-US"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オクタデカジエン酸）</a:t>
                      </a:r>
                      <a:endPar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72000" marB="0" anchor="ctr">
                    <a:solidFill>
                      <a:srgbClr val="CFEAE9"/>
                    </a:solidFill>
                  </a:tcPr>
                </a:tc>
                <a:tc>
                  <a:txBody>
                    <a:bodyPr/>
                    <a:lstStyle/>
                    <a:p>
                      <a:r>
                        <a:rPr kumimoji="1" lang="ja-JP" altLang="en-US" sz="2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肥満を原因とする高脂血症や脂肪肝を改善</a:t>
                      </a:r>
                      <a:endPar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72000" marB="0" anchor="ctr"/>
                </a:tc>
              </a:tr>
              <a:tr h="448005">
                <a:tc>
                  <a:txBody>
                    <a:bodyPr/>
                    <a:lstStyle/>
                    <a:p>
                      <a:r>
                        <a:rPr kumimoji="1" lang="ja-JP" altLang="en-US" sz="2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カリウム</a:t>
                      </a:r>
                      <a:endPar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72000" marB="0" anchor="ctr">
                    <a:solidFill>
                      <a:srgbClr val="CFEAE9"/>
                    </a:solidFill>
                  </a:tcPr>
                </a:tc>
                <a:tc>
                  <a:txBody>
                    <a:bodyPr/>
                    <a:lstStyle/>
                    <a:p>
                      <a:r>
                        <a:rPr kumimoji="1" lang="ja-JP" altLang="en-US" sz="2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体内水分調節、高血圧抑制、筋肉の正常化</a:t>
                      </a:r>
                      <a:endPar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72000" marB="0" anchor="ctr"/>
                </a:tc>
              </a:tr>
              <a:tr h="448005">
                <a:tc>
                  <a:txBody>
                    <a:bodyPr/>
                    <a:lstStyle/>
                    <a:p>
                      <a:r>
                        <a:rPr kumimoji="1" lang="ja-JP" altLang="en-US" sz="2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食物繊維</a:t>
                      </a:r>
                      <a:endPar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72000" marB="0" anchor="ctr">
                    <a:solidFill>
                      <a:srgbClr val="CFEAE9"/>
                    </a:solidFill>
                  </a:tcPr>
                </a:tc>
                <a:tc>
                  <a:txBody>
                    <a:bodyPr/>
                    <a:lstStyle/>
                    <a:p>
                      <a:r>
                        <a:rPr kumimoji="1" lang="ja-JP" altLang="en-US" sz="2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腸内環境を整える</a:t>
                      </a:r>
                      <a:endPar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72000" marB="0" anchor="ctr"/>
                </a:tc>
              </a:tr>
            </a:tbl>
          </a:graphicData>
        </a:graphic>
      </p:graphicFrame>
      <p:sp>
        <p:nvSpPr>
          <p:cNvPr id="5" name="正方形/長方形 4"/>
          <p:cNvSpPr/>
          <p:nvPr/>
        </p:nvSpPr>
        <p:spPr>
          <a:xfrm>
            <a:off x="4724953" y="6445489"/>
            <a:ext cx="4414991" cy="415498"/>
          </a:xfrm>
          <a:prstGeom prst="rect">
            <a:avLst/>
          </a:prstGeom>
        </p:spPr>
        <p:txBody>
          <a:bodyPr wrap="none" anchor="b">
            <a:spAutoFit/>
          </a:bodyPr>
          <a:lstStyle/>
          <a:p>
            <a:pPr marL="984250" indent="-984250"/>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監修・</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まとめ：</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医療法人 二田</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哲博</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クリニック 姪浜</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天神</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984250" indent="-984250"/>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管理</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栄養士・野菜ソムリエ上級</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プロ 小園 亜由美 先生</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 name="Picture 4">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205162" y="0"/>
            <a:ext cx="1686007" cy="153851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552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9FD83A67-C334-4EBD-BE04-EE2E4B494E79}" type="slidenum">
              <a:rPr lang="en-US" altLang="ja-JP" smtClean="0"/>
              <a:pPr/>
              <a:t>6</a:t>
            </a:fld>
            <a:endParaRPr lang="en-US" dirty="0"/>
          </a:p>
        </p:txBody>
      </p:sp>
      <p:sp>
        <p:nvSpPr>
          <p:cNvPr id="3" name="タイトル 2"/>
          <p:cNvSpPr>
            <a:spLocks noGrp="1"/>
          </p:cNvSpPr>
          <p:nvPr>
            <p:ph type="title"/>
          </p:nvPr>
        </p:nvSpPr>
        <p:spPr/>
        <p:txBody>
          <a:bodyPr>
            <a:normAutofit/>
          </a:bodyPr>
          <a:lstStyle/>
          <a:p>
            <a:r>
              <a:rPr kumimoji="1" lang="ja-JP" altLang="en-US" dirty="0" smtClean="0"/>
              <a:t>ピーマン：疲労回復</a:t>
            </a:r>
            <a:endParaRPr kumimoji="1" lang="ja-JP" altLang="en-US" dirty="0"/>
          </a:p>
        </p:txBody>
      </p:sp>
      <p:sp>
        <p:nvSpPr>
          <p:cNvPr id="11" name="角丸四角形 10"/>
          <p:cNvSpPr/>
          <p:nvPr/>
        </p:nvSpPr>
        <p:spPr>
          <a:xfrm rot="21015880">
            <a:off x="244525" y="1201108"/>
            <a:ext cx="1669312" cy="446567"/>
          </a:xfrm>
          <a:prstGeom prst="roundRect">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役菜ポイント</a:t>
            </a:r>
            <a:endParaRPr kumimoji="1"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709404" y="1463687"/>
            <a:ext cx="5299849" cy="3354765"/>
          </a:xfrm>
          <a:prstGeom prst="rect">
            <a:avLst/>
          </a:prstGeom>
          <a:noFill/>
        </p:spPr>
        <p:txBody>
          <a:bodyPr wrap="none" rtlCol="0">
            <a:spAutoFit/>
          </a:bodyPr>
          <a:lstStyle/>
          <a:p>
            <a:r>
              <a:rPr lang="ja-JP" altLang="en-US" sz="2800" b="1" dirty="0" smtClean="0">
                <a:solidFill>
                  <a:srgbClr val="009999"/>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u="sng" dirty="0" smtClean="0">
                <a:solidFill>
                  <a:srgbClr val="009999"/>
                </a:solidFill>
                <a:latin typeface="メイリオ" panose="020B0604030504040204" pitchFamily="50" charset="-128"/>
                <a:ea typeface="メイリオ" panose="020B0604030504040204" pitchFamily="50" charset="-128"/>
                <a:cs typeface="メイリオ" panose="020B0604030504040204" pitchFamily="50" charset="-128"/>
              </a:rPr>
              <a:t>栄養成分：</a:t>
            </a:r>
            <a:r>
              <a:rPr lang="ja-JP" altLang="en-US" sz="2800" b="1" u="sng" dirty="0" smtClean="0">
                <a:solidFill>
                  <a:srgbClr val="009999"/>
                </a:solidFill>
                <a:latin typeface="メイリオ" panose="020B0604030504040204" pitchFamily="50" charset="-128"/>
                <a:ea typeface="メイリオ" panose="020B0604030504040204" pitchFamily="50" charset="-128"/>
                <a:cs typeface="メイリオ" panose="020B0604030504040204" pitchFamily="50" charset="-128"/>
              </a:rPr>
              <a:t>ビタミン</a:t>
            </a:r>
            <a:r>
              <a:rPr lang="en-US" altLang="ja-JP" sz="2800" b="1" u="sng" dirty="0" smtClean="0">
                <a:solidFill>
                  <a:srgbClr val="009999"/>
                </a:solidFill>
                <a:latin typeface="メイリオ" panose="020B0604030504040204" pitchFamily="50" charset="-128"/>
                <a:ea typeface="メイリオ" panose="020B0604030504040204" pitchFamily="50" charset="-128"/>
                <a:cs typeface="メイリオ" panose="020B0604030504040204" pitchFamily="50" charset="-128"/>
              </a:rPr>
              <a:t>C</a:t>
            </a:r>
          </a:p>
          <a:p>
            <a:endParaRPr kumimoji="1"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緑ピーマンに</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100g</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中</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76mg</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のビタミン</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C</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が含まれていて、</a:t>
            </a:r>
            <a:b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これは実にトマトの</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倍に当たる量です</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さらに</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黄色ピーマンなら</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150mg</a:t>
            </a:r>
            <a:r>
              <a:rPr lang="ja-JP" altLang="en-US" sz="2000" dirty="0" err="1">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r>
            <a:b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赤ピーマンなら</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170mg</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r>
            <a:b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ピーマンは色に</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よって</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含まれる</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ビタミン</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C</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の量</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が違う</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のです</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4724953" y="6445489"/>
            <a:ext cx="4414991" cy="415498"/>
          </a:xfrm>
          <a:prstGeom prst="rect">
            <a:avLst/>
          </a:prstGeom>
        </p:spPr>
        <p:txBody>
          <a:bodyPr wrap="none" anchor="b">
            <a:spAutoFit/>
          </a:bodyPr>
          <a:lstStyle/>
          <a:p>
            <a:pPr marL="984250" indent="-984250"/>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監修・</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まとめ：</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医療法人 二田</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哲博</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クリニック 姪浜</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天神</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984250" indent="-984250"/>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管理</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栄養士・野菜ソムリエ上級</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プロ 小園 亜由美 先生</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753101" y="1781399"/>
            <a:ext cx="3130588" cy="460004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627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9FD83A67-C334-4EBD-BE04-EE2E4B494E79}" type="slidenum">
              <a:rPr lang="en-US" altLang="ja-JP" smtClean="0"/>
              <a:pPr/>
              <a:t>7</a:t>
            </a:fld>
            <a:endParaRPr lang="en-US" dirty="0"/>
          </a:p>
        </p:txBody>
      </p:sp>
      <p:sp>
        <p:nvSpPr>
          <p:cNvPr id="3" name="タイトル 2"/>
          <p:cNvSpPr>
            <a:spLocks noGrp="1"/>
          </p:cNvSpPr>
          <p:nvPr>
            <p:ph type="title"/>
          </p:nvPr>
        </p:nvSpPr>
        <p:spPr/>
        <p:txBody>
          <a:bodyPr>
            <a:normAutofit fontScale="90000"/>
          </a:bodyPr>
          <a:lstStyle/>
          <a:p>
            <a:r>
              <a:rPr kumimoji="1" lang="ja-JP" altLang="en-US" dirty="0" smtClean="0"/>
              <a:t>ほかにもカラダにうれしい</a:t>
            </a:r>
            <a:r>
              <a:rPr kumimoji="1" lang="en-US" altLang="ja-JP" dirty="0" smtClean="0"/>
              <a:t/>
            </a:r>
            <a:br>
              <a:rPr kumimoji="1" lang="en-US" altLang="ja-JP" dirty="0" smtClean="0"/>
            </a:br>
            <a:r>
              <a:rPr kumimoji="1" lang="ja-JP" altLang="en-US" dirty="0" smtClean="0"/>
              <a:t>たくさんの効果が期待できます</a:t>
            </a:r>
            <a:endParaRPr kumimoji="1" lang="ja-JP" altLang="en-US" dirty="0"/>
          </a:p>
        </p:txBody>
      </p:sp>
      <p:sp>
        <p:nvSpPr>
          <p:cNvPr id="6" name="正方形/長方形 5"/>
          <p:cNvSpPr/>
          <p:nvPr/>
        </p:nvSpPr>
        <p:spPr>
          <a:xfrm>
            <a:off x="4724953" y="6445489"/>
            <a:ext cx="4414991" cy="415498"/>
          </a:xfrm>
          <a:prstGeom prst="rect">
            <a:avLst/>
          </a:prstGeom>
        </p:spPr>
        <p:txBody>
          <a:bodyPr wrap="none" anchor="b">
            <a:spAutoFit/>
          </a:bodyPr>
          <a:lstStyle/>
          <a:p>
            <a:pPr marL="984250" indent="-984250"/>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監修・</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まとめ：</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医療法人 二田</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哲博</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クリニック 姪浜</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天神</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984250" indent="-984250"/>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管理</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栄養士・野菜ソムリエ上級</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プロ 小園 亜由美 先生</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76457" y="72463"/>
            <a:ext cx="1074825" cy="157933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9" name="表 8"/>
          <p:cNvGraphicFramePr>
            <a:graphicFrameLocks noGrp="1"/>
          </p:cNvGraphicFramePr>
          <p:nvPr>
            <p:extLst>
              <p:ext uri="{D42A27DB-BD31-4B8C-83A1-F6EECF244321}">
                <p14:modId xmlns:p14="http://schemas.microsoft.com/office/powerpoint/2010/main" val="3429833782"/>
              </p:ext>
            </p:extLst>
          </p:nvPr>
        </p:nvGraphicFramePr>
        <p:xfrm>
          <a:off x="462976" y="1642069"/>
          <a:ext cx="8218048" cy="2128744"/>
        </p:xfrm>
        <a:graphic>
          <a:graphicData uri="http://schemas.openxmlformats.org/drawingml/2006/table">
            <a:tbl>
              <a:tblPr firstRow="1" bandRow="1">
                <a:tableStyleId>{5940675A-B579-460E-94D1-54222C63F5DA}</a:tableStyleId>
              </a:tblPr>
              <a:tblGrid>
                <a:gridCol w="2554605"/>
                <a:gridCol w="5663443"/>
              </a:tblGrid>
              <a:tr h="532186">
                <a:tc>
                  <a:txBody>
                    <a:bodyPr/>
                    <a:lstStyle/>
                    <a:p>
                      <a:pPr algn="ctr"/>
                      <a:r>
                        <a:rPr kumimoji="1" lang="ja-JP" altLang="en-US" sz="2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栄養成分</a:t>
                      </a:r>
                      <a:endPar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9BD2D2"/>
                    </a:solidFill>
                  </a:tcPr>
                </a:tc>
                <a:tc>
                  <a:txBody>
                    <a:bodyPr/>
                    <a:lstStyle/>
                    <a:p>
                      <a:pPr algn="ctr"/>
                      <a:r>
                        <a:rPr kumimoji="1" lang="ja-JP" altLang="en-US" sz="2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期待できる効果</a:t>
                      </a:r>
                      <a:endPar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9BD2D2"/>
                    </a:solidFill>
                  </a:tcPr>
                </a:tc>
              </a:tr>
              <a:tr h="532186">
                <a:tc>
                  <a:txBody>
                    <a:bodyPr/>
                    <a:lstStyle/>
                    <a:p>
                      <a:r>
                        <a:rPr kumimoji="1" lang="ja-JP" altLang="en-US" sz="2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ビタミン</a:t>
                      </a:r>
                      <a:r>
                        <a:rPr kumimoji="1" lang="en-US" altLang="ja-JP" sz="2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a:t>
                      </a:r>
                      <a:endPar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CFEAE9"/>
                    </a:solidFill>
                  </a:tcPr>
                </a:tc>
                <a:tc>
                  <a:txBody>
                    <a:bodyPr/>
                    <a:lstStyle/>
                    <a:p>
                      <a:r>
                        <a:rPr kumimoji="1" lang="zh-TW" altLang="en-US" sz="2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抗酸化作用</a:t>
                      </a:r>
                      <a:r>
                        <a:rPr kumimoji="1" lang="ja-JP" altLang="en-US" sz="2000" b="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zh-TW" altLang="en-US" sz="2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風邪予防</a:t>
                      </a:r>
                      <a:r>
                        <a:rPr kumimoji="1" lang="ja-JP" altLang="en-US" sz="2000" b="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zh-TW" altLang="en-US" sz="2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美肌効果</a:t>
                      </a:r>
                      <a:endPar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532186">
                <a:tc>
                  <a:txBody>
                    <a:bodyPr/>
                    <a:lstStyle/>
                    <a:p>
                      <a:r>
                        <a:rPr kumimoji="1" lang="el-GR" altLang="ja-JP" sz="2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β</a:t>
                      </a:r>
                      <a:r>
                        <a:rPr kumimoji="1" lang="en-US" altLang="ja-JP" sz="2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カロテン</a:t>
                      </a:r>
                      <a:endPar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CFEAE9"/>
                    </a:solidFill>
                  </a:tcPr>
                </a:tc>
                <a:tc>
                  <a:txBody>
                    <a:bodyPr/>
                    <a:lstStyle/>
                    <a:p>
                      <a:r>
                        <a:rPr kumimoji="1" lang="zh-TW" altLang="en-US" sz="2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抗酸化作用、免疫力強化</a:t>
                      </a:r>
                      <a:endPar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532186">
                <a:tc>
                  <a:txBody>
                    <a:bodyPr/>
                    <a:lstStyle/>
                    <a:p>
                      <a:r>
                        <a:rPr kumimoji="1" lang="ja-JP" altLang="en-US" sz="2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クエルシトリン</a:t>
                      </a:r>
                      <a:endPar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CFEAE9"/>
                    </a:solidFill>
                  </a:tcPr>
                </a:tc>
                <a:tc>
                  <a:txBody>
                    <a:bodyPr/>
                    <a:lstStyle/>
                    <a:p>
                      <a:r>
                        <a:rPr kumimoji="1" lang="ja-JP" altLang="en-US" sz="2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高血圧抑制作用、抗うつ作用</a:t>
                      </a:r>
                      <a:endPar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bl>
          </a:graphicData>
        </a:graphic>
      </p:graphicFrame>
    </p:spTree>
    <p:extLst>
      <p:ext uri="{BB962C8B-B14F-4D97-AF65-F5344CB8AC3E}">
        <p14:creationId xmlns:p14="http://schemas.microsoft.com/office/powerpoint/2010/main" val="3121348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9FD83A67-C334-4EBD-BE04-EE2E4B494E79}" type="slidenum">
              <a:rPr lang="en-US" altLang="ja-JP" smtClean="0"/>
              <a:pPr/>
              <a:t>8</a:t>
            </a:fld>
            <a:endParaRPr lang="en-US" dirty="0"/>
          </a:p>
        </p:txBody>
      </p:sp>
      <p:sp>
        <p:nvSpPr>
          <p:cNvPr id="5" name="タイトル 4"/>
          <p:cNvSpPr>
            <a:spLocks noGrp="1"/>
          </p:cNvSpPr>
          <p:nvPr>
            <p:ph type="title"/>
          </p:nvPr>
        </p:nvSpPr>
        <p:spPr/>
        <p:txBody>
          <a:bodyPr anchor="b">
            <a:normAutofit/>
          </a:bodyPr>
          <a:lstStyle/>
          <a:p>
            <a:r>
              <a:rPr lang="en-US" altLang="ja-JP" sz="4000" dirty="0" smtClean="0"/>
              <a:t>『</a:t>
            </a:r>
            <a:r>
              <a:rPr lang="ja-JP" altLang="en-US" sz="4000" dirty="0" smtClean="0"/>
              <a:t>適材適食</a:t>
            </a:r>
            <a:r>
              <a:rPr lang="en-US" altLang="ja-JP" sz="4000" dirty="0" smtClean="0"/>
              <a:t>』</a:t>
            </a:r>
            <a:endParaRPr kumimoji="1" lang="ja-JP" altLang="en-US" sz="4000" dirty="0"/>
          </a:p>
        </p:txBody>
      </p:sp>
      <p:sp>
        <p:nvSpPr>
          <p:cNvPr id="6" name="テキスト ボックス 5"/>
          <p:cNvSpPr txBox="1"/>
          <p:nvPr/>
        </p:nvSpPr>
        <p:spPr>
          <a:xfrm>
            <a:off x="3669349" y="90599"/>
            <a:ext cx="1800494" cy="307777"/>
          </a:xfrm>
          <a:prstGeom prst="rect">
            <a:avLst/>
          </a:prstGeom>
          <a:noFill/>
        </p:spPr>
        <p:txBody>
          <a:bodyPr wrap="none" rtlCol="0">
            <a:spAutoFit/>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てきざいてきしょく</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1812271" y="5293409"/>
            <a:ext cx="5519460" cy="1077218"/>
          </a:xfrm>
          <a:prstGeom prst="rect">
            <a:avLst/>
          </a:prstGeom>
          <a:noFill/>
        </p:spPr>
        <p:txBody>
          <a:bodyPr wrap="none" rtlCol="0">
            <a:spAutoFit/>
          </a:bodyPr>
          <a:lstStyle/>
          <a:p>
            <a:pPr algn="ct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あなたに合った食べもの</a:t>
            </a:r>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を、</a:t>
            </a:r>
            <a:r>
              <a:rPr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あなた</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に合った食べかた</a:t>
            </a:r>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で。</a:t>
            </a:r>
            <a:endParaRPr kumimoji="1"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 name="Picture 2" descr="C:\Users\isasaki\Documents\佐々木データ\ターギス\MSD_JAN_ジャヌビア\JV_レシピ\適材適食.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245" y="1444136"/>
            <a:ext cx="3709511" cy="3709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886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9FD83A67-C334-4EBD-BE04-EE2E4B494E79}" type="slidenum">
              <a:rPr lang="en-US" altLang="ja-JP" smtClean="0"/>
              <a:pPr/>
              <a:t>9</a:t>
            </a:fld>
            <a:endParaRPr lang="en-US" dirty="0"/>
          </a:p>
        </p:txBody>
      </p:sp>
      <p:sp>
        <p:nvSpPr>
          <p:cNvPr id="3" name="タイトル 2"/>
          <p:cNvSpPr>
            <a:spLocks noGrp="1"/>
          </p:cNvSpPr>
          <p:nvPr>
            <p:ph type="title"/>
          </p:nvPr>
        </p:nvSpPr>
        <p:spPr/>
        <p:txBody>
          <a:bodyPr/>
          <a:lstStyle/>
          <a:p>
            <a:r>
              <a:rPr lang="ja-JP" altLang="en-US" dirty="0"/>
              <a:t>抗酸化リコピンのトマトブルスケッタ</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36788" y="1326163"/>
            <a:ext cx="5456856" cy="306646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8"/>
          <p:cNvSpPr txBox="1"/>
          <p:nvPr/>
        </p:nvSpPr>
        <p:spPr>
          <a:xfrm>
            <a:off x="16906" y="4620091"/>
            <a:ext cx="9110187" cy="1200329"/>
          </a:xfrm>
          <a:prstGeom prst="rect">
            <a:avLst/>
          </a:prstGeom>
          <a:noFill/>
        </p:spPr>
        <p:txBody>
          <a:bodyPr wrap="none" rtlCol="0">
            <a:spAutoFit/>
          </a:bodyPr>
          <a:lstStyle/>
          <a:p>
            <a:pPr algn="ct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イタリア中部の郷土料理のブルスケッタは</a:t>
            </a:r>
            <a:b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リコピン吸収をアップするオリーブオイルを使ったレシピです。</a:t>
            </a:r>
            <a:b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バジルのさわやかな香りで食欲のない夏にピッタリ。</a:t>
            </a:r>
          </a:p>
        </p:txBody>
      </p:sp>
    </p:spTree>
    <p:extLst>
      <p:ext uri="{BB962C8B-B14F-4D97-AF65-F5344CB8AC3E}">
        <p14:creationId xmlns:p14="http://schemas.microsoft.com/office/powerpoint/2010/main" val="91508442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ＭＳ ＰゴシックAria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CEE53721B07624BADCDAA34915243F8" ma:contentTypeVersion="1" ma:contentTypeDescription="Create a new document." ma:contentTypeScope="" ma:versionID="4fd8e42c9187d331fc418307033c723b">
  <xsd:schema xmlns:xsd="http://www.w3.org/2001/XMLSchema" xmlns:xs="http://www.w3.org/2001/XMLSchema" xmlns:p="http://schemas.microsoft.com/office/2006/metadata/properties" xmlns:ns2="a1b54463-ec5c-46ce-b089-281124ebc0ac" targetNamespace="http://schemas.microsoft.com/office/2006/metadata/properties" ma:root="true" ma:fieldsID="f426df05c16eb984013328f42e7dd3de" ns2:_="">
    <xsd:import namespace="a1b54463-ec5c-46ce-b089-281124ebc0ac"/>
    <xsd:element name="properties">
      <xsd:complexType>
        <xsd:sequence>
          <xsd:element name="documentManagement">
            <xsd:complexType>
              <xsd:all>
                <xsd:element ref="ns2:Sensitivity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b54463-ec5c-46ce-b089-281124ebc0ac" elementFormDefault="qualified">
    <xsd:import namespace="http://schemas.microsoft.com/office/2006/documentManagement/types"/>
    <xsd:import namespace="http://schemas.microsoft.com/office/infopath/2007/PartnerControls"/>
    <xsd:element name="Sensitivity_x0020_Classification" ma:index="8" ma:displayName="Sensitivity Classification" ma:description="**[INFO_URL]**" ma:internalName="Sensitivity_x0020_Classification">
      <xsd:simpleType>
        <xsd:restriction base="dms:Choice">
          <xsd:enumeration value="Sensitive (highest)"/>
          <xsd:enumeration value="Confidential"/>
          <xsd:enumeration value="Proprietary"/>
          <xsd:enumeration value="Public"/>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ensitivity_x0020_Classification xmlns="a1b54463-ec5c-46ce-b089-281124ebc0ac">Confidential</Sensitivity_x0020_Classification>
  </documentManagement>
</p:properties>
</file>

<file path=customXml/item4.xml><?xml version="1.0" encoding="utf-8"?>
<sisl xmlns:xsi="http://www.w3.org/2001/XMLSchema-instance" xmlns:xsd="http://www.w3.org/2001/XMLSchema" xmlns="http://www.boldonjames.com/2008/01/sie/internal/label" sislVersion="0" policy="a10f9ac0-5937-4b4f-b459-96aedd9ed2c5">
  <element uid="72a5d865-2c9e-41bb-b8a0-b31322cd1ede" value=""/>
</sisl>
</file>

<file path=customXml/itemProps1.xml><?xml version="1.0" encoding="utf-8"?>
<ds:datastoreItem xmlns:ds="http://schemas.openxmlformats.org/officeDocument/2006/customXml" ds:itemID="{FFFD892C-AB2A-4713-8F9E-D91150BFDBBA}">
  <ds:schemaRefs>
    <ds:schemaRef ds:uri="http://schemas.microsoft.com/sharepoint/v3/contenttype/forms"/>
  </ds:schemaRefs>
</ds:datastoreItem>
</file>

<file path=customXml/itemProps2.xml><?xml version="1.0" encoding="utf-8"?>
<ds:datastoreItem xmlns:ds="http://schemas.openxmlformats.org/officeDocument/2006/customXml" ds:itemID="{6D97324E-470A-41CA-9769-0C128C9FC7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b54463-ec5c-46ce-b089-281124ebc0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9E2D7A-9ED9-4F56-AFCA-5A9BA7C2E950}">
  <ds:schemaRefs>
    <ds:schemaRef ds:uri="http://purl.org/dc/elements/1.1/"/>
    <ds:schemaRef ds:uri="http://schemas.microsoft.com/office/2006/documentManagement/types"/>
    <ds:schemaRef ds:uri="http://schemas.openxmlformats.org/package/2006/metadata/core-properties"/>
    <ds:schemaRef ds:uri="a1b54463-ec5c-46ce-b089-281124ebc0ac"/>
    <ds:schemaRef ds:uri="http://www.w3.org/XML/1998/namespace"/>
    <ds:schemaRef ds:uri="http://schemas.microsoft.com/office/infopath/2007/PartnerControls"/>
    <ds:schemaRef ds:uri="http://schemas.microsoft.com/office/2006/metadata/properties"/>
    <ds:schemaRef ds:uri="http://purl.org/dc/dcmitype/"/>
    <ds:schemaRef ds:uri="http://purl.org/dc/terms/"/>
  </ds:schemaRefs>
</ds:datastoreItem>
</file>

<file path=customXml/itemProps4.xml><?xml version="1.0" encoding="utf-8"?>
<ds:datastoreItem xmlns:ds="http://schemas.openxmlformats.org/officeDocument/2006/customXml" ds:itemID="{4D71AA8F-8A8E-4095-9F31-A9954AD37AA6}">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2786</TotalTime>
  <Words>1171</Words>
  <Application>Microsoft Office PowerPoint</Application>
  <PresentationFormat>画面に合わせる (4:3)</PresentationFormat>
  <Paragraphs>222</Paragraphs>
  <Slides>14</Slides>
  <Notes>14</Notes>
  <HiddenSlides>0</HiddenSlides>
  <MMClips>0</MMClips>
  <ScaleCrop>false</ScaleCrop>
  <HeadingPairs>
    <vt:vector size="4" baseType="variant">
      <vt:variant>
        <vt:lpstr>テーマ</vt:lpstr>
      </vt:variant>
      <vt:variant>
        <vt:i4>1</vt:i4>
      </vt:variant>
      <vt:variant>
        <vt:lpstr>スライド タイトル</vt:lpstr>
      </vt:variant>
      <vt:variant>
        <vt:i4>14</vt:i4>
      </vt:variant>
    </vt:vector>
  </HeadingPairs>
  <TitlesOfParts>
    <vt:vector size="15" baseType="lpstr">
      <vt:lpstr>Office ​​テーマ</vt:lpstr>
      <vt:lpstr>PowerPoint プレゼンテーション</vt:lpstr>
      <vt:lpstr>『役菜』とは？</vt:lpstr>
      <vt:lpstr>PowerPoint プレゼンテーション</vt:lpstr>
      <vt:lpstr>トマト：動脈硬化を抑える</vt:lpstr>
      <vt:lpstr>ほかにもカラダにうれしい たくさんの効果が期待できます</vt:lpstr>
      <vt:lpstr>ピーマン：疲労回復</vt:lpstr>
      <vt:lpstr>ほかにもカラダにうれしい たくさんの効果が期待できます</vt:lpstr>
      <vt:lpstr>『適材適食』</vt:lpstr>
      <vt:lpstr>抗酸化リコピンのトマトブルスケッタ</vt:lpstr>
      <vt:lpstr>抗酸化リコピンのトマトブルスケッタ ―レシピ―</vt:lpstr>
      <vt:lpstr>ビタミンC増量のカラフルチンジャオ炒め</vt:lpstr>
      <vt:lpstr>ビタミンC増量のカラフルチンジャオ炒め ―レシピ―</vt:lpstr>
      <vt:lpstr>PowerPoint プレゼンテーション</vt:lpstr>
      <vt:lpstr>ご注意ください</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160406_【提出用】糖尿病教室用スライド（前半） </dc:title>
  <dc:creator>User</dc:creator>
  <cp:lastModifiedBy>Ikue Sasaki</cp:lastModifiedBy>
  <cp:revision>605</cp:revision>
  <cp:lastPrinted>2019-04-09T07:39:02Z</cp:lastPrinted>
  <dcterms:created xsi:type="dcterms:W3CDTF">2015-08-05T13:49:05Z</dcterms:created>
  <dcterms:modified xsi:type="dcterms:W3CDTF">2019-05-20T09:19:04Z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0x010100ACEE53721B07624BADCDAA34915243F8</vt:lpwstr>
  </property>
  <property fmtid="{D5CDD505-2E9C-101B-9397-08002B2CF9AE}" pid="3" name="docIndexRef">
    <vt:lpwstr>e3d7d9b7-3dfd-4cf5-a46e-28621d123ffb</vt:lpwstr>
  </property>
  <property fmtid="{D5CDD505-2E9C-101B-9397-08002B2CF9AE}" pid="4" name="bjSaver">
    <vt:lpwstr>6x6tUfejgl6b+stW2Swhkx4MA0YmvkZM</vt:lpwstr>
  </property>
  <property fmtid="{D5CDD505-2E9C-101B-9397-08002B2CF9AE}" pid="5" name="bjDocumentLabelXML">
    <vt:lpwstr>&lt;?xml version="1.0" encoding="us-ascii"?&gt;&lt;sisl xmlns:xsi="http://www.w3.org/2001/XMLSchema-instance" xmlns:xsd="http://www.w3.org/2001/XMLSchema" sislVersion="0" policy="a10f9ac0-5937-4b4f-b459-96aedd9ed2c5" xmlns="http://www.boldonjames.com/2008/01/sie/i</vt:lpwstr>
  </property>
  <property fmtid="{D5CDD505-2E9C-101B-9397-08002B2CF9AE}" pid="6" name="bjDocumentLabelXML-0">
    <vt:lpwstr>nternal/label"&gt;&lt;element uid="72a5d865-2c9e-41bb-b8a0-b31322cd1ede" value="" /&gt;&lt;/sisl&gt;</vt:lpwstr>
  </property>
  <property fmtid="{D5CDD505-2E9C-101B-9397-08002B2CF9AE}" pid="7" name="bjDocumentSecurityLabel">
    <vt:lpwstr>Not Classified</vt:lpwstr>
  </property>
</Properties>
</file>