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6" r:id="rId3"/>
    <p:sldId id="361" r:id="rId4"/>
    <p:sldId id="374" r:id="rId5"/>
    <p:sldId id="363" r:id="rId6"/>
    <p:sldId id="365" r:id="rId7"/>
    <p:sldId id="364" r:id="rId8"/>
    <p:sldId id="366" r:id="rId9"/>
    <p:sldId id="368" r:id="rId10"/>
    <p:sldId id="370" r:id="rId11"/>
    <p:sldId id="371" r:id="rId12"/>
    <p:sldId id="369" r:id="rId13"/>
    <p:sldId id="372" r:id="rId14"/>
    <p:sldId id="362" r:id="rId15"/>
    <p:sldId id="367" r:id="rId16"/>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orient="horz" pos="1140">
          <p15:clr>
            <a:srgbClr val="A4A3A4"/>
          </p15:clr>
        </p15:guide>
        <p15:guide id="3" pos="2880">
          <p15:clr>
            <a:srgbClr val="A4A3A4"/>
          </p15:clr>
        </p15:guide>
        <p15:guide id="4" pos="924">
          <p15:clr>
            <a:srgbClr val="A4A3A4"/>
          </p15:clr>
        </p15:guide>
        <p15:guide id="5" pos="156">
          <p15:clr>
            <a:srgbClr val="A4A3A4"/>
          </p15:clr>
        </p15:guide>
        <p15:guide id="6" pos="5605">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AE9"/>
    <a:srgbClr val="9BD2D2"/>
    <a:srgbClr val="009999"/>
    <a:srgbClr val="00B0F0"/>
    <a:srgbClr val="FF00FF"/>
    <a:srgbClr val="FEF2E8"/>
    <a:srgbClr val="92D050"/>
    <a:srgbClr val="FF0000"/>
    <a:srgbClr val="FF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2" autoAdjust="0"/>
    <p:restoredTop sz="74703" autoAdjust="0"/>
  </p:normalViewPr>
  <p:slideViewPr>
    <p:cSldViewPr snapToGrid="0">
      <p:cViewPr varScale="1">
        <p:scale>
          <a:sx n="49" d="100"/>
          <a:sy n="49" d="100"/>
        </p:scale>
        <p:origin x="732" y="36"/>
      </p:cViewPr>
      <p:guideLst>
        <p:guide orient="horz" pos="2166"/>
        <p:guide orient="horz" pos="1140"/>
        <p:guide pos="2880"/>
        <p:guide pos="924"/>
        <p:guide pos="156"/>
        <p:guide pos="5605"/>
      </p:guideLst>
    </p:cSldViewPr>
  </p:slideViewPr>
  <p:notesTextViewPr>
    <p:cViewPr>
      <p:scale>
        <a:sx n="1" d="1"/>
        <a:sy n="1" d="1"/>
      </p:scale>
      <p:origin x="0" y="0"/>
    </p:cViewPr>
  </p:notesTextViewPr>
  <p:notesViewPr>
    <p:cSldViewPr snapToGrid="0">
      <p:cViewPr varScale="1">
        <p:scale>
          <a:sx n="73" d="100"/>
          <a:sy n="73" d="100"/>
        </p:scale>
        <p:origin x="-2160" y="-108"/>
      </p:cViewPr>
      <p:guideLst>
        <p:guide orient="horz" pos="3223"/>
        <p:guide pos="223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6977" cy="512143"/>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1"/>
            <a:ext cx="3076976" cy="512143"/>
          </a:xfrm>
          <a:prstGeom prst="rect">
            <a:avLst/>
          </a:prstGeom>
        </p:spPr>
        <p:txBody>
          <a:bodyPr vert="horz" lIns="95448" tIns="47724" rIns="95448" bIns="47724" rtlCol="0"/>
          <a:lstStyle>
            <a:lvl1pPr algn="r">
              <a:defRPr sz="1300"/>
            </a:lvl1pPr>
          </a:lstStyle>
          <a:p>
            <a:fld id="{55613E7F-AFD5-4D8D-85C7-09D09CCD72C1}" type="datetimeFigureOut">
              <a:rPr kumimoji="1" lang="ja-JP" altLang="en-US" smtClean="0"/>
              <a:t>2019/3/13</a:t>
            </a:fld>
            <a:endParaRPr kumimoji="1" lang="ja-JP" altLang="en-US"/>
          </a:p>
        </p:txBody>
      </p:sp>
      <p:sp>
        <p:nvSpPr>
          <p:cNvPr id="4" name="フッター プレースホルダー 3"/>
          <p:cNvSpPr>
            <a:spLocks noGrp="1"/>
          </p:cNvSpPr>
          <p:nvPr>
            <p:ph type="ftr" sz="quarter" idx="2"/>
          </p:nvPr>
        </p:nvSpPr>
        <p:spPr>
          <a:xfrm>
            <a:off x="2" y="9720824"/>
            <a:ext cx="3076977" cy="512142"/>
          </a:xfrm>
          <a:prstGeom prst="rect">
            <a:avLst/>
          </a:prstGeom>
        </p:spPr>
        <p:txBody>
          <a:bodyPr vert="horz" lIns="95448" tIns="47724" rIns="95448" bIns="477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2142"/>
          </a:xfrm>
          <a:prstGeom prst="rect">
            <a:avLst/>
          </a:prstGeom>
        </p:spPr>
        <p:txBody>
          <a:bodyPr vert="horz" lIns="95448" tIns="47724" rIns="95448" bIns="47724" rtlCol="0" anchor="b"/>
          <a:lstStyle>
            <a:lvl1pPr algn="r">
              <a:defRPr sz="1300"/>
            </a:lvl1pPr>
          </a:lstStyle>
          <a:p>
            <a:fld id="{080CA10F-5BDE-424D-A8A1-C4743DB07370}" type="slidenum">
              <a:rPr kumimoji="1" lang="ja-JP" altLang="en-US" smtClean="0"/>
              <a:t>‹#›</a:t>
            </a:fld>
            <a:endParaRPr kumimoji="1" lang="ja-JP" altLang="en-US"/>
          </a:p>
        </p:txBody>
      </p:sp>
    </p:spTree>
    <p:extLst>
      <p:ext uri="{BB962C8B-B14F-4D97-AF65-F5344CB8AC3E}">
        <p14:creationId xmlns:p14="http://schemas.microsoft.com/office/powerpoint/2010/main" val="246841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1731"/>
          </a:xfrm>
          <a:prstGeom prst="rect">
            <a:avLst/>
          </a:prstGeom>
        </p:spPr>
        <p:txBody>
          <a:bodyPr vert="horz" lIns="95448" tIns="47724" rIns="95448" bIns="47724" rtlCol="0"/>
          <a:lstStyle>
            <a:lvl1pPr algn="r">
              <a:defRPr sz="1300"/>
            </a:lvl1pPr>
          </a:lstStyle>
          <a:p>
            <a:fld id="{FF959978-A08F-487A-B7B5-94117BE056A2}" type="datetimeFigureOut">
              <a:rPr kumimoji="1" lang="ja-JP" altLang="en-US" smtClean="0"/>
              <a:t>2019/3/13</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48" tIns="47724" rIns="95448" bIns="47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6"/>
            <a:ext cx="3076364" cy="511731"/>
          </a:xfrm>
          <a:prstGeom prst="rect">
            <a:avLst/>
          </a:prstGeom>
        </p:spPr>
        <p:txBody>
          <a:bodyPr vert="horz" lIns="95448" tIns="47724" rIns="95448" bIns="47724" rtlCol="0" anchor="b"/>
          <a:lstStyle>
            <a:lvl1pPr algn="r">
              <a:defRPr sz="1300"/>
            </a:lvl1pPr>
          </a:lstStyle>
          <a:p>
            <a:fld id="{D7737110-859A-4121-AB5C-CB4143FA3BDA}" type="slidenum">
              <a:rPr kumimoji="1" lang="ja-JP" altLang="en-US" smtClean="0"/>
              <a:t>‹#›</a:t>
            </a:fld>
            <a:endParaRPr kumimoji="1" lang="ja-JP" altLang="en-US"/>
          </a:p>
        </p:txBody>
      </p:sp>
    </p:spTree>
    <p:extLst>
      <p:ext uri="{BB962C8B-B14F-4D97-AF65-F5344CB8AC3E}">
        <p14:creationId xmlns:p14="http://schemas.microsoft.com/office/powerpoint/2010/main" val="3852783229"/>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人分で調理時間はおよそ</a:t>
            </a:r>
            <a:r>
              <a:rPr kumimoji="1" lang="en-US" altLang="ja-JP" dirty="0"/>
              <a:t>10</a:t>
            </a:r>
            <a:r>
              <a:rPr kumimoji="1" lang="ja-JP" altLang="en-US" dirty="0"/>
              <a:t>分。</a:t>
            </a:r>
            <a:endParaRPr kumimoji="1" lang="en-US" altLang="ja-JP" dirty="0"/>
          </a:p>
          <a:p>
            <a:r>
              <a:rPr kumimoji="1" lang="ja-JP" altLang="en-US" dirty="0"/>
              <a:t>材料は、キャベツ：</a:t>
            </a:r>
            <a:r>
              <a:rPr kumimoji="1" lang="en-US" altLang="ja-JP" dirty="0"/>
              <a:t>100g</a:t>
            </a:r>
            <a:r>
              <a:rPr kumimoji="1" lang="ja-JP" altLang="en-US" dirty="0" err="1"/>
              <a:t>、</a:t>
            </a:r>
            <a:r>
              <a:rPr kumimoji="1" lang="ja-JP" altLang="en-US" dirty="0"/>
              <a:t>納豆：</a:t>
            </a:r>
            <a:r>
              <a:rPr kumimoji="1" lang="en-US" altLang="ja-JP" dirty="0"/>
              <a:t>1</a:t>
            </a:r>
            <a:r>
              <a:rPr kumimoji="1" lang="ja-JP" altLang="en-US" dirty="0"/>
              <a:t>パック、マヨネーズ：大さじ</a:t>
            </a:r>
            <a:r>
              <a:rPr kumimoji="1" lang="en-US" altLang="ja-JP" dirty="0"/>
              <a:t>1</a:t>
            </a:r>
            <a:r>
              <a:rPr kumimoji="1" lang="ja-JP" altLang="en-US" dirty="0" err="1"/>
              <a:t>、</a:t>
            </a:r>
            <a:r>
              <a:rPr kumimoji="1" lang="ja-JP" altLang="en-US" dirty="0"/>
              <a:t>めんつゆ：大さじ</a:t>
            </a:r>
            <a:r>
              <a:rPr kumimoji="1" lang="en-US" altLang="ja-JP" dirty="0"/>
              <a:t>1</a:t>
            </a:r>
            <a:r>
              <a:rPr kumimoji="1" lang="ja-JP" altLang="en-US" dirty="0" err="1"/>
              <a:t>、</a:t>
            </a:r>
            <a:r>
              <a:rPr kumimoji="1" lang="ja-JP" altLang="en-US" dirty="0"/>
              <a:t>焼き海苔：</a:t>
            </a:r>
            <a:r>
              <a:rPr kumimoji="1" lang="en-US" altLang="ja-JP" dirty="0"/>
              <a:t>1</a:t>
            </a:r>
            <a:r>
              <a:rPr kumimoji="1" lang="ja-JP" altLang="en-US" dirty="0"/>
              <a:t>枚　です。</a:t>
            </a:r>
            <a:endParaRPr kumimoji="1" lang="en-US" altLang="ja-JP" dirty="0"/>
          </a:p>
          <a:p>
            <a:r>
              <a:rPr kumimoji="1" lang="ja-JP" altLang="en-US" dirty="0"/>
              <a:t>まず、キャベツを千切りにします。</a:t>
            </a:r>
            <a:endParaRPr kumimoji="1" lang="en-US" altLang="ja-JP" dirty="0"/>
          </a:p>
          <a:p>
            <a:r>
              <a:rPr kumimoji="1" lang="ja-JP" altLang="en-US" dirty="0"/>
              <a:t>次に、ボールにキャベツと納豆、マヨネーズ、めんつゆ、海苔は手で細かくしてから加えて混ぜれば完成です。</a:t>
            </a:r>
            <a:endParaRPr kumimoji="1" lang="en-US" altLang="ja-JP" dirty="0"/>
          </a:p>
          <a:p>
            <a:endParaRPr kumimoji="1" lang="en-US" altLang="ja-JP" dirty="0"/>
          </a:p>
          <a:p>
            <a:r>
              <a:rPr kumimoji="1" lang="en-US" altLang="ja-JP" dirty="0"/>
              <a:t>1</a:t>
            </a:r>
            <a:r>
              <a:rPr kumimoji="1" lang="ja-JP" altLang="en-US" dirty="0"/>
              <a:t>食分のエネルギーは</a:t>
            </a:r>
            <a:r>
              <a:rPr kumimoji="1" lang="en-US" altLang="ja-JP" dirty="0"/>
              <a:t>103kcal</a:t>
            </a:r>
            <a:r>
              <a:rPr kumimoji="1" lang="ja-JP" altLang="en-US" dirty="0"/>
              <a:t>で、その他の栄養素は、たんぱく質：</a:t>
            </a:r>
            <a:r>
              <a:rPr kumimoji="1" lang="en-US" altLang="ja-JP" dirty="0"/>
              <a:t>4.9g</a:t>
            </a:r>
            <a:r>
              <a:rPr kumimoji="1" lang="ja-JP" altLang="en-US" dirty="0" err="1"/>
              <a:t>、</a:t>
            </a:r>
            <a:r>
              <a:rPr kumimoji="1" lang="ja-JP" altLang="en-US" dirty="0"/>
              <a:t>炭水化物：</a:t>
            </a:r>
            <a:r>
              <a:rPr kumimoji="1" lang="en-US" altLang="ja-JP" dirty="0"/>
              <a:t>7.1g</a:t>
            </a:r>
            <a:r>
              <a:rPr kumimoji="1" lang="ja-JP" altLang="en-US" dirty="0" err="1"/>
              <a:t>、</a:t>
            </a:r>
            <a:r>
              <a:rPr kumimoji="1" lang="ja-JP" altLang="en-US" dirty="0"/>
              <a:t>食塩：</a:t>
            </a:r>
            <a:r>
              <a:rPr kumimoji="1" lang="en-US" altLang="ja-JP" dirty="0"/>
              <a:t>0.7g</a:t>
            </a:r>
            <a:r>
              <a:rPr kumimoji="1" lang="ja-JP" altLang="en-US" dirty="0" err="1"/>
              <a:t>、</a:t>
            </a:r>
            <a:r>
              <a:rPr kumimoji="1" lang="ja-JP" altLang="en-US" dirty="0"/>
              <a:t>脂質：</a:t>
            </a:r>
            <a:r>
              <a:rPr kumimoji="1" lang="en-US" altLang="ja-JP" dirty="0"/>
              <a:t>6.7g</a:t>
            </a:r>
            <a:r>
              <a:rPr kumimoji="1" lang="ja-JP" altLang="en-US" dirty="0" err="1"/>
              <a:t>、</a:t>
            </a:r>
            <a:r>
              <a:rPr kumimoji="1" lang="ja-JP" altLang="en-US" dirty="0"/>
              <a:t>食物繊維：</a:t>
            </a:r>
            <a:r>
              <a:rPr kumimoji="1" lang="en-US" altLang="ja-JP" dirty="0"/>
              <a:t>2.7g</a:t>
            </a:r>
            <a:r>
              <a:rPr kumimoji="1" lang="ja-JP" altLang="en-US" dirty="0"/>
              <a:t>となっています。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10</a:t>
            </a:fld>
            <a:endParaRPr kumimoji="1" lang="ja-JP" altLang="en-US"/>
          </a:p>
        </p:txBody>
      </p:sp>
    </p:spTree>
    <p:extLst>
      <p:ext uri="{BB962C8B-B14F-4D97-AF65-F5344CB8AC3E}">
        <p14:creationId xmlns:p14="http://schemas.microsoft.com/office/powerpoint/2010/main" val="273090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続いて「新タマネギの甘味を楽しむスープ」。</a:t>
            </a:r>
            <a:endParaRPr kumimoji="1" lang="en-US" altLang="ja-JP" dirty="0"/>
          </a:p>
          <a:p>
            <a:r>
              <a:rPr kumimoji="1" lang="ja-JP" altLang="en-US" dirty="0"/>
              <a:t>新タマネギのやわらかな食感と甘さをそのまま楽しむための素材力を活かした季節限定スープです。</a:t>
            </a:r>
            <a:br>
              <a:rPr kumimoji="1" lang="ja-JP" altLang="en-US" dirty="0"/>
            </a:br>
            <a:r>
              <a:rPr kumimoji="1" lang="ja-JP" altLang="en-US" dirty="0"/>
              <a:t>半玉でもあっという間にできあがりです。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11</a:t>
            </a:fld>
            <a:endParaRPr kumimoji="1" lang="ja-JP" altLang="en-US"/>
          </a:p>
        </p:txBody>
      </p:sp>
    </p:spTree>
    <p:extLst>
      <p:ext uri="{BB962C8B-B14F-4D97-AF65-F5344CB8AC3E}">
        <p14:creationId xmlns:p14="http://schemas.microsoft.com/office/powerpoint/2010/main" val="219928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人分で調理時間はおよそ</a:t>
            </a:r>
            <a:r>
              <a:rPr kumimoji="1" lang="en-US" altLang="ja-JP" dirty="0"/>
              <a:t>30</a:t>
            </a:r>
            <a:r>
              <a:rPr kumimoji="1" lang="ja-JP" altLang="en-US" dirty="0"/>
              <a:t>分。</a:t>
            </a:r>
            <a:endParaRPr kumimoji="1" lang="en-US" altLang="ja-JP" dirty="0"/>
          </a:p>
          <a:p>
            <a:r>
              <a:rPr kumimoji="1" lang="ja-JP" altLang="en-US" dirty="0"/>
              <a:t>材料は、タマネギ：</a:t>
            </a:r>
            <a:r>
              <a:rPr kumimoji="1" lang="en-US" altLang="ja-JP" dirty="0"/>
              <a:t>1</a:t>
            </a:r>
            <a:r>
              <a:rPr kumimoji="1" lang="ja-JP" altLang="en-US" dirty="0"/>
              <a:t>個（小さいものなら</a:t>
            </a:r>
            <a:r>
              <a:rPr kumimoji="1" lang="en-US" altLang="ja-JP" dirty="0"/>
              <a:t>2</a:t>
            </a:r>
            <a:r>
              <a:rPr kumimoji="1" lang="ja-JP" altLang="en-US" dirty="0"/>
              <a:t>個）、コンソメ（減塩タイプ）：</a:t>
            </a:r>
            <a:r>
              <a:rPr kumimoji="1" lang="en-US" altLang="ja-JP" dirty="0"/>
              <a:t>1</a:t>
            </a:r>
            <a:r>
              <a:rPr kumimoji="1" lang="ja-JP" altLang="en-US" dirty="0"/>
              <a:t>個、水：</a:t>
            </a:r>
            <a:r>
              <a:rPr kumimoji="1" lang="en-US" altLang="ja-JP" dirty="0"/>
              <a:t>300cc</a:t>
            </a:r>
            <a:r>
              <a:rPr kumimoji="1" lang="ja-JP" altLang="en-US" dirty="0" err="1"/>
              <a:t>、</a:t>
            </a:r>
            <a:r>
              <a:rPr kumimoji="1" lang="ja-JP" altLang="en-US" dirty="0"/>
              <a:t>ブラックペッパー：少々、パセリ：少々　です。</a:t>
            </a:r>
            <a:endParaRPr kumimoji="1" lang="en-US" altLang="ja-JP" dirty="0"/>
          </a:p>
          <a:p>
            <a:r>
              <a:rPr kumimoji="1" lang="ja-JP" altLang="en-US" dirty="0"/>
              <a:t>まず、タマネギの上下を切り落とし横に半分に切ります（小さめの場合はそのまま丸ごとでも）。</a:t>
            </a:r>
            <a:endParaRPr kumimoji="1" lang="en-US" altLang="ja-JP" dirty="0"/>
          </a:p>
          <a:p>
            <a:r>
              <a:rPr kumimoji="1" lang="ja-JP" altLang="en-US" dirty="0"/>
              <a:t>次に、水、コンソメを鍋に入れます。</a:t>
            </a:r>
            <a:endParaRPr kumimoji="1" lang="en-US" altLang="ja-JP" dirty="0"/>
          </a:p>
          <a:p>
            <a:r>
              <a:rPr kumimoji="1" lang="ja-JP" altLang="en-US" dirty="0"/>
              <a:t>タマネギを加え沸騰したら、スープが蒸発しないように蓋をしめて弱火で</a:t>
            </a:r>
            <a:r>
              <a:rPr kumimoji="1" lang="en-US" altLang="ja-JP" dirty="0"/>
              <a:t>20</a:t>
            </a:r>
            <a:r>
              <a:rPr kumimoji="1" lang="ja-JP" altLang="en-US" dirty="0"/>
              <a:t>分加熱します。</a:t>
            </a:r>
          </a:p>
          <a:p>
            <a:r>
              <a:rPr kumimoji="1" lang="ja-JP" altLang="en-US" dirty="0"/>
              <a:t>好みでブラックペッパーをかけ、器に盛り付け、パセリをトッピングして完成です。</a:t>
            </a:r>
          </a:p>
          <a:p>
            <a:endParaRPr kumimoji="1" lang="en-US" altLang="ja-JP" dirty="0"/>
          </a:p>
          <a:p>
            <a:r>
              <a:rPr kumimoji="1" lang="en-US" altLang="ja-JP" dirty="0"/>
              <a:t>1</a:t>
            </a:r>
            <a:r>
              <a:rPr kumimoji="1" lang="ja-JP" altLang="en-US" dirty="0"/>
              <a:t>食分のエネルギーは</a:t>
            </a:r>
            <a:r>
              <a:rPr kumimoji="1" lang="en-US" altLang="ja-JP" dirty="0"/>
              <a:t>44kcal</a:t>
            </a:r>
            <a:r>
              <a:rPr kumimoji="1" lang="ja-JP" altLang="en-US" dirty="0"/>
              <a:t>で、その他の栄養素は、たんぱく質：</a:t>
            </a:r>
            <a:r>
              <a:rPr kumimoji="1" lang="en-US" altLang="ja-JP" dirty="0"/>
              <a:t>1.2g</a:t>
            </a:r>
            <a:r>
              <a:rPr kumimoji="1" lang="ja-JP" altLang="en-US" dirty="0" err="1"/>
              <a:t>、</a:t>
            </a:r>
            <a:r>
              <a:rPr kumimoji="1" lang="ja-JP" altLang="en-US" dirty="0"/>
              <a:t>炭水化物：</a:t>
            </a:r>
            <a:r>
              <a:rPr kumimoji="1" lang="en-US" altLang="ja-JP" dirty="0"/>
              <a:t>10.1g</a:t>
            </a:r>
            <a:r>
              <a:rPr kumimoji="1" lang="ja-JP" altLang="en-US" dirty="0" err="1"/>
              <a:t>、</a:t>
            </a:r>
            <a:r>
              <a:rPr kumimoji="1" lang="ja-JP" altLang="en-US" dirty="0"/>
              <a:t>食塩：</a:t>
            </a:r>
            <a:r>
              <a:rPr kumimoji="1" lang="en-US" altLang="ja-JP" dirty="0"/>
              <a:t>0.7g</a:t>
            </a:r>
            <a:r>
              <a:rPr kumimoji="1" lang="ja-JP" altLang="en-US" dirty="0" err="1"/>
              <a:t>、</a:t>
            </a:r>
            <a:r>
              <a:rPr kumimoji="1" lang="ja-JP" altLang="en-US" dirty="0"/>
              <a:t>脂質：</a:t>
            </a:r>
            <a:r>
              <a:rPr kumimoji="1" lang="en-US" altLang="ja-JP" dirty="0"/>
              <a:t>0.2g</a:t>
            </a:r>
            <a:r>
              <a:rPr kumimoji="1" lang="ja-JP" altLang="en-US" dirty="0" err="1"/>
              <a:t>、</a:t>
            </a:r>
            <a:r>
              <a:rPr kumimoji="1" lang="ja-JP" altLang="en-US" dirty="0"/>
              <a:t>食物繊維：</a:t>
            </a:r>
            <a:r>
              <a:rPr kumimoji="1" lang="en-US" altLang="ja-JP" dirty="0"/>
              <a:t>1.6g</a:t>
            </a:r>
            <a:r>
              <a:rPr kumimoji="1" lang="ja-JP" altLang="en-US" dirty="0"/>
              <a:t>となっています。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12</a:t>
            </a:fld>
            <a:endParaRPr kumimoji="1" lang="ja-JP" altLang="en-US"/>
          </a:p>
        </p:txBody>
      </p:sp>
    </p:spTree>
    <p:extLst>
      <p:ext uri="{BB962C8B-B14F-4D97-AF65-F5344CB8AC3E}">
        <p14:creationId xmlns:p14="http://schemas.microsoft.com/office/powerpoint/2010/main" val="70638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カラダの調子を整えてくれる成分をたくさん含んだ野菜は糖尿病をはじめ生活習慣病には欠かすことのできない食材です。</a:t>
            </a:r>
          </a:p>
          <a:p>
            <a:r>
              <a:rPr kumimoji="1" lang="ja-JP" altLang="en-US" dirty="0"/>
              <a:t>食事のいちばん最初は野菜から食べる「ベジファースト」で朝昼晩の</a:t>
            </a:r>
            <a:r>
              <a:rPr kumimoji="1" lang="en-US" altLang="ja-JP" dirty="0"/>
              <a:t>3</a:t>
            </a:r>
            <a:r>
              <a:rPr kumimoji="1" lang="ja-JP" altLang="en-US" dirty="0"/>
              <a:t>食、</a:t>
            </a:r>
            <a:r>
              <a:rPr kumimoji="1" lang="en-US" altLang="ja-JP" dirty="0"/>
              <a:t>1</a:t>
            </a:r>
            <a:r>
              <a:rPr kumimoji="1" lang="ja-JP" altLang="en-US" dirty="0"/>
              <a:t>日合計</a:t>
            </a:r>
            <a:r>
              <a:rPr kumimoji="1" lang="en-US" altLang="ja-JP" dirty="0"/>
              <a:t>350g</a:t>
            </a:r>
            <a:r>
              <a:rPr kumimoji="1" lang="ja-JP" altLang="en-US" dirty="0"/>
              <a:t>の野菜を摂るようにしましょう。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13</a:t>
            </a:fld>
            <a:endParaRPr kumimoji="1" lang="ja-JP" altLang="en-US"/>
          </a:p>
        </p:txBody>
      </p:sp>
    </p:spTree>
    <p:extLst>
      <p:ext uri="{BB962C8B-B14F-4D97-AF65-F5344CB8AC3E}">
        <p14:creationId xmlns:p14="http://schemas.microsoft.com/office/powerpoint/2010/main" val="397488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本スライド内の表現は全ての人が対象ではない場合があります。</a:t>
            </a:r>
          </a:p>
          <a:p>
            <a:r>
              <a:rPr kumimoji="1" lang="ja-JP" altLang="en-US" dirty="0"/>
              <a:t>現在治療中の方は必ず担当医や管理栄養士の指示に従ってください。</a:t>
            </a:r>
          </a:p>
          <a:p>
            <a:r>
              <a:rPr kumimoji="1" lang="ja-JP" altLang="en-US" dirty="0"/>
              <a:t>食事療法は医療行為です。ひとりひとりの身体の状態に合わせた適切でオーダーメイドなカウンセリングが必要です。</a:t>
            </a:r>
          </a:p>
          <a:p>
            <a:r>
              <a:rPr kumimoji="1" lang="ja-JP" altLang="en-US" dirty="0"/>
              <a:t>充分に注意してください。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14</a:t>
            </a:fld>
            <a:endParaRPr kumimoji="1" lang="ja-JP" altLang="en-US"/>
          </a:p>
        </p:txBody>
      </p:sp>
    </p:spTree>
    <p:extLst>
      <p:ext uri="{BB962C8B-B14F-4D97-AF65-F5344CB8AC3E}">
        <p14:creationId xmlns:p14="http://schemas.microsoft.com/office/powerpoint/2010/main" val="234158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野菜は、糖尿病をはじめ生活習慣病の食事療法には欠かすことのできない食材です。</a:t>
            </a:r>
          </a:p>
          <a:p>
            <a:endParaRPr kumimoji="1" lang="en-US" altLang="ja-JP" dirty="0"/>
          </a:p>
          <a:p>
            <a:r>
              <a:rPr kumimoji="1" lang="ja-JP" altLang="en-US" dirty="0"/>
              <a:t>健康なカラダづくりに役立つ野菜を</a:t>
            </a:r>
            <a:r>
              <a:rPr kumimoji="1" lang="en-US" altLang="ja-JP" dirty="0"/>
              <a:t>【</a:t>
            </a:r>
            <a:r>
              <a:rPr kumimoji="1" lang="ja-JP" altLang="en-US" dirty="0"/>
              <a:t>役菜（やくさい）</a:t>
            </a:r>
            <a:r>
              <a:rPr kumimoji="1" lang="en-US" altLang="ja-JP" dirty="0"/>
              <a:t>】</a:t>
            </a:r>
            <a:r>
              <a:rPr kumimoji="1" lang="ja-JP" altLang="en-US" dirty="0"/>
              <a:t>と呼び、旬を迎える野菜たちが持つ特徴的な栄養や成分を充分に引きだして美味しく楽しく頂くためのポイントをご紹介します。</a:t>
            </a:r>
            <a:endParaRPr kumimoji="1" lang="en-US" altLang="ja-JP"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2</a:t>
            </a:fld>
            <a:endParaRPr kumimoji="1" lang="ja-JP" altLang="en-US"/>
          </a:p>
        </p:txBody>
      </p:sp>
    </p:spTree>
    <p:extLst>
      <p:ext uri="{BB962C8B-B14F-4D97-AF65-F5344CB8AC3E}">
        <p14:creationId xmlns:p14="http://schemas.microsoft.com/office/powerpoint/2010/main" val="344171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「旬の役菜」春号では、春キャベツと新タマネギを取り上げ、栄養素やおいしくいただくレシピをご紹介します。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3</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旬のキャベツのカラダに役立つ役菜ポイントは「ビタミン</a:t>
            </a:r>
            <a:r>
              <a:rPr kumimoji="1" lang="en-US" altLang="ja-JP" dirty="0"/>
              <a:t>U</a:t>
            </a:r>
            <a:r>
              <a:rPr kumimoji="1" lang="ja-JP" altLang="en-US" dirty="0"/>
              <a:t>」、別名「キャベジン」です。</a:t>
            </a:r>
          </a:p>
          <a:p>
            <a:r>
              <a:rPr kumimoji="1" lang="ja-JP" altLang="en-US" dirty="0"/>
              <a:t>キャベジンは胃酸の分泌を抑え、傷ついた粘膜を修復し、潰瘍の予防や治療のための薬にも使われている成分です。</a:t>
            </a:r>
          </a:p>
          <a:p>
            <a:r>
              <a:rPr kumimoji="1" lang="ja-JP" altLang="en-US" dirty="0"/>
              <a:t>キャベジンは熱に弱いので加熱する調理では失われてしまうのですが、その点、春キャベツは葉がとても柔らかいので生で食べられます。</a:t>
            </a:r>
          </a:p>
          <a:p>
            <a:r>
              <a:rPr kumimoji="1" lang="ja-JP" altLang="en-US" dirty="0"/>
              <a:t>小技ですが、千切りなどカットしてから水にさらすと栄養分が逃げてしまうだけでなく苦味が出てしまう場合があります。キャベツを調理する場合は切る前に水で洗うのがポイントです。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4</a:t>
            </a:fld>
            <a:endParaRPr kumimoji="1" lang="ja-JP" altLang="en-US"/>
          </a:p>
        </p:txBody>
      </p:sp>
    </p:spTree>
    <p:extLst>
      <p:ext uri="{BB962C8B-B14F-4D97-AF65-F5344CB8AC3E}">
        <p14:creationId xmlns:p14="http://schemas.microsoft.com/office/powerpoint/2010/main" val="22525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胃腸を優しく守ってくれる「キャベジン」の他にも、キャベツにはビタミン</a:t>
            </a:r>
            <a:r>
              <a:rPr kumimoji="1" lang="en-US" altLang="ja-JP" dirty="0"/>
              <a:t>C</a:t>
            </a:r>
            <a:r>
              <a:rPr kumimoji="1" lang="ja-JP" altLang="en-US" dirty="0" err="1"/>
              <a:t>、</a:t>
            </a:r>
            <a:r>
              <a:rPr kumimoji="1" lang="en-US" altLang="ja-JP" dirty="0"/>
              <a:t>β-</a:t>
            </a:r>
            <a:r>
              <a:rPr kumimoji="1" lang="ja-JP" altLang="en-US" dirty="0"/>
              <a:t>カロテン、イソチオシアネート、カリウム、食物繊維など私たちのカラダにうれしい栄養がたくさん含まれています。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5</a:t>
            </a:fld>
            <a:endParaRPr kumimoji="1" lang="ja-JP" altLang="en-US"/>
          </a:p>
        </p:txBody>
      </p:sp>
    </p:spTree>
    <p:extLst>
      <p:ext uri="{BB962C8B-B14F-4D97-AF65-F5344CB8AC3E}">
        <p14:creationId xmlns:p14="http://schemas.microsoft.com/office/powerpoint/2010/main" val="347136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旬のタマネギのカラダに役立つ役菜ポイントは「硫化アリル」です。</a:t>
            </a:r>
          </a:p>
          <a:p>
            <a:r>
              <a:rPr kumimoji="1" lang="ja-JP" altLang="en-US" dirty="0"/>
              <a:t>タマネギを刻むと涙が出てきます。目や鼻を刺激している成分が硫化アリルです。</a:t>
            </a:r>
          </a:p>
          <a:p>
            <a:r>
              <a:rPr kumimoji="1" lang="ja-JP" altLang="en-US" dirty="0"/>
              <a:t>とても強い殺菌作用を持っているほか、血中コレステロールが増えるのを抑えたり、血栓ができるのを予防したり、インスリンや胃液の分泌を増やしたり、免疫力を高めたりする効果が期待できる成分です。</a:t>
            </a:r>
          </a:p>
          <a:p>
            <a:r>
              <a:rPr kumimoji="1" lang="ja-JP" altLang="en-US" dirty="0"/>
              <a:t>しかしすぐに空気中に逃げてしまったり、熱に弱かったり、水に溶けやすかったりするのですが、新タマネギでは独特の辛味も抑えられていて生でも食べやすいのでオススメです。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6</a:t>
            </a:fld>
            <a:endParaRPr kumimoji="1" lang="ja-JP" altLang="en-US"/>
          </a:p>
        </p:txBody>
      </p:sp>
    </p:spTree>
    <p:extLst>
      <p:ext uri="{BB962C8B-B14F-4D97-AF65-F5344CB8AC3E}">
        <p14:creationId xmlns:p14="http://schemas.microsoft.com/office/powerpoint/2010/main" val="175119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「硫化アリル」の他にも、タマネギにはビタミン</a:t>
            </a:r>
            <a:r>
              <a:rPr kumimoji="1" lang="en-US" altLang="ja-JP" dirty="0"/>
              <a:t>B1</a:t>
            </a:r>
            <a:r>
              <a:rPr kumimoji="1" lang="ja-JP" altLang="en-US" dirty="0" err="1"/>
              <a:t>、</a:t>
            </a:r>
            <a:r>
              <a:rPr kumimoji="1" lang="ja-JP" altLang="en-US" dirty="0"/>
              <a:t>ケルセチン、カリウムなど私たちのカラダにうれしい栄養がたくさん含まれています。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7</a:t>
            </a:fld>
            <a:endParaRPr kumimoji="1" lang="ja-JP" altLang="en-US"/>
          </a:p>
        </p:txBody>
      </p:sp>
    </p:spTree>
    <p:extLst>
      <p:ext uri="{BB962C8B-B14F-4D97-AF65-F5344CB8AC3E}">
        <p14:creationId xmlns:p14="http://schemas.microsoft.com/office/powerpoint/2010/main" val="351215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それでは、旬の春キャベツと新タマネギを使ったレシピをご紹介します。</a:t>
            </a:r>
          </a:p>
          <a:p>
            <a:r>
              <a:rPr kumimoji="1" lang="ja-JP" altLang="en-US" dirty="0"/>
              <a:t>ぜひおうちで作ってみてください。</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8</a:t>
            </a:fld>
            <a:endParaRPr kumimoji="1" lang="ja-JP" altLang="en-US"/>
          </a:p>
        </p:txBody>
      </p:sp>
    </p:spTree>
    <p:extLst>
      <p:ext uri="{BB962C8B-B14F-4D97-AF65-F5344CB8AC3E}">
        <p14:creationId xmlns:p14="http://schemas.microsoft.com/office/powerpoint/2010/main" val="377352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まずは「たっぷり春キャベツと納豆のサラダ」。</a:t>
            </a:r>
            <a:endParaRPr kumimoji="1" lang="en-US" altLang="ja-JP" dirty="0"/>
          </a:p>
          <a:p>
            <a:r>
              <a:rPr kumimoji="1" lang="ja-JP" altLang="en-US" dirty="0"/>
              <a:t>単なるキャベツの千切りじゃあ面白くない！ということで納豆とペアリング。</a:t>
            </a:r>
            <a:br>
              <a:rPr kumimoji="1" lang="ja-JP" altLang="en-US" dirty="0"/>
            </a:br>
            <a:r>
              <a:rPr kumimoji="1" lang="en-US" altLang="ja-JP" dirty="0"/>
              <a:t>50g</a:t>
            </a:r>
            <a:r>
              <a:rPr kumimoji="1" lang="ja-JP" altLang="en-US" dirty="0"/>
              <a:t>のキャベツもあっさり食べられちゃう魔法のサラダです。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9</a:t>
            </a:fld>
            <a:endParaRPr kumimoji="1" lang="ja-JP" altLang="en-US"/>
          </a:p>
        </p:txBody>
      </p:sp>
    </p:spTree>
    <p:extLst>
      <p:ext uri="{BB962C8B-B14F-4D97-AF65-F5344CB8AC3E}">
        <p14:creationId xmlns:p14="http://schemas.microsoft.com/office/powerpoint/2010/main" val="53665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descr="pt_cove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sp>
        <p:nvSpPr>
          <p:cNvPr id="3" name="サブタイトル 2"/>
          <p:cNvSpPr>
            <a:spLocks noGrp="1"/>
          </p:cNvSpPr>
          <p:nvPr>
            <p:ph type="subTitle" idx="1"/>
          </p:nvPr>
        </p:nvSpPr>
        <p:spPr>
          <a:xfrm>
            <a:off x="1371600" y="4460534"/>
            <a:ext cx="6400800" cy="147173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9"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chemeClr val="bg1"/>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10" name="タイトル 9"/>
          <p:cNvSpPr>
            <a:spLocks noGrp="1"/>
          </p:cNvSpPr>
          <p:nvPr>
            <p:ph type="title"/>
          </p:nvPr>
        </p:nvSpPr>
        <p:spPr>
          <a:xfrm>
            <a:off x="457200" y="2744042"/>
            <a:ext cx="8229600" cy="980728"/>
          </a:xfrm>
        </p:spPr>
        <p:txBody>
          <a:bodyPr/>
          <a:lstStyle>
            <a:lvl1pPr algn="ctr">
              <a:defRPr/>
            </a:lvl1pPr>
          </a:lstStyle>
          <a:p>
            <a:r>
              <a:rPr kumimoji="1" lang="ja-JP" altLang="en-US" dirty="0"/>
              <a:t>マスター タイトルの書式設定</a:t>
            </a:r>
          </a:p>
        </p:txBody>
      </p:sp>
    </p:spTree>
    <p:extLst>
      <p:ext uri="{BB962C8B-B14F-4D97-AF65-F5344CB8AC3E}">
        <p14:creationId xmlns:p14="http://schemas.microsoft.com/office/powerpoint/2010/main" val="189174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0038" y="1328147"/>
            <a:ext cx="8543925" cy="4997083"/>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8" name="タイトル 7"/>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375153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429000"/>
            <a:ext cx="7772400" cy="1362075"/>
          </a:xfrm>
          <a:prstGeom prst="rect">
            <a:avLst/>
          </a:prstGeom>
        </p:spPr>
        <p:txBody>
          <a:bodyPr anchor="t"/>
          <a:lstStyle>
            <a:lvl1pPr algn="ctr">
              <a:defRPr sz="4000" b="1" cap="all"/>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1928813"/>
            <a:ext cx="7772400" cy="1500187"/>
          </a:xfrm>
          <a:prstGeom prst="rect">
            <a:avLst/>
          </a:prstGeom>
        </p:spPr>
        <p:txBody>
          <a:bodyPr anchor="b"/>
          <a:lstStyle>
            <a:lvl1pPr marL="0" indent="0" algn="ctr">
              <a:buNone/>
              <a:defRPr sz="2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20981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7" name="タイトル 6"/>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8463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3912457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descr="pt_naka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130"/>
          <p:cNvSpPr>
            <a:spLocks noChangeArrowheads="1"/>
          </p:cNvSpPr>
          <p:nvPr/>
        </p:nvSpPr>
        <p:spPr bwMode="auto">
          <a:xfrm>
            <a:off x="306650" y="6623050"/>
            <a:ext cx="1172116"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rgbClr val="000000"/>
                </a:solidFill>
                <a:latin typeface="Arial" pitchFamily="34" charset="0"/>
                <a:ea typeface="ＭＳ Ｐゴシック" pitchFamily="50" charset="-128"/>
              </a:rPr>
              <a:t>JAN19SS0044-0321</a:t>
            </a:r>
          </a:p>
        </p:txBody>
      </p:sp>
      <p:sp>
        <p:nvSpPr>
          <p:cNvPr id="4" name="タイトル プレースホルダー 3"/>
          <p:cNvSpPr>
            <a:spLocks noGrp="1"/>
          </p:cNvSpPr>
          <p:nvPr>
            <p:ph type="title"/>
          </p:nvPr>
        </p:nvSpPr>
        <p:spPr>
          <a:xfrm>
            <a:off x="885825" y="15547"/>
            <a:ext cx="7372350" cy="980728"/>
          </a:xfrm>
          <a:prstGeom prst="rect">
            <a:avLst/>
          </a:prstGeom>
        </p:spPr>
        <p:txBody>
          <a:bodyPr vert="horz" lIns="91440" tIns="126000" rIns="91440" bIns="36000" rtlCol="0" anchor="ctr">
            <a:normAutofit/>
          </a:bodyPr>
          <a:lstStyle/>
          <a:p>
            <a:r>
              <a:rPr kumimoji="1" lang="ja-JP" altLang="en-US" dirty="0"/>
              <a:t>マスター タイトルの書式設定</a:t>
            </a:r>
          </a:p>
        </p:txBody>
      </p:sp>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102908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ftr="0" dt="0"/>
  <p:txStyles>
    <p:titleStyle>
      <a:lvl1pPr algn="ctr" defTabSz="914400" rtl="0" eaLnBrk="1" latinLnBrk="0" hangingPunct="1">
        <a:spcBef>
          <a:spcPct val="0"/>
        </a:spcBef>
        <a:buNone/>
        <a:defRPr kumimoji="1" sz="32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966788" y="4460534"/>
            <a:ext cx="7210425" cy="1471730"/>
          </a:xfrm>
        </p:spPr>
        <p:txBody>
          <a:bodyPr/>
          <a:lstStyle/>
          <a:p>
            <a:r>
              <a:rPr lang="ja-JP" altLang="en-US" sz="1600" dirty="0"/>
              <a:t>監修</a:t>
            </a:r>
            <a:endParaRPr lang="en-US" altLang="ja-JP" sz="1600" dirty="0"/>
          </a:p>
          <a:p>
            <a:r>
              <a:rPr lang="ja-JP" altLang="en-US" sz="1600" dirty="0"/>
              <a:t>医療法人 二田哲博クリニック 姪浜・天神</a:t>
            </a:r>
            <a:br>
              <a:rPr lang="en-US" altLang="ja-JP" sz="1600" dirty="0"/>
            </a:br>
            <a:r>
              <a:rPr lang="ja-JP" altLang="en-US" sz="1600" dirty="0"/>
              <a:t>管理栄養士、野菜ソムリエ 上級プロ</a:t>
            </a:r>
          </a:p>
          <a:p>
            <a:r>
              <a:rPr lang="ja-JP" altLang="en-US" sz="2000" dirty="0"/>
              <a:t>小園 亜由美 </a:t>
            </a:r>
            <a:r>
              <a:rPr lang="ja-JP" altLang="en-US" sz="1600" dirty="0"/>
              <a:t>先生</a:t>
            </a:r>
            <a:endParaRPr lang="en-US" altLang="ja-JP" sz="1600" dirty="0"/>
          </a:p>
        </p:txBody>
      </p:sp>
      <p:sp>
        <p:nvSpPr>
          <p:cNvPr id="15" name="スライド番号プレースホルダー 14"/>
          <p:cNvSpPr>
            <a:spLocks noGrp="1"/>
          </p:cNvSpPr>
          <p:nvPr>
            <p:ph type="sldNum" sz="quarter" idx="4"/>
          </p:nvPr>
        </p:nvSpPr>
        <p:spPr/>
        <p:txBody>
          <a:bodyPr/>
          <a:lstStyle/>
          <a:p>
            <a:fld id="{9FD83A67-C334-4EBD-BE04-EE2E4B494E79}" type="slidenum">
              <a:rPr lang="en-US" altLang="ja-JP" smtClean="0"/>
              <a:pPr/>
              <a:t>1</a:t>
            </a:fld>
            <a:endParaRPr lang="en-US" dirty="0"/>
          </a:p>
        </p:txBody>
      </p:sp>
      <p:sp>
        <p:nvSpPr>
          <p:cNvPr id="6" name="Rectangle 130"/>
          <p:cNvSpPr>
            <a:spLocks noChangeArrowheads="1"/>
          </p:cNvSpPr>
          <p:nvPr/>
        </p:nvSpPr>
        <p:spPr bwMode="auto">
          <a:xfrm>
            <a:off x="185738" y="6623050"/>
            <a:ext cx="1172116"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bg1"/>
                </a:solidFill>
                <a:latin typeface="Arial" pitchFamily="34" charset="0"/>
                <a:ea typeface="ＭＳ Ｐゴシック" pitchFamily="50" charset="-128"/>
              </a:rPr>
              <a:t>JAN19SS0044-0321</a:t>
            </a:r>
            <a:endParaRPr lang="en-US" altLang="ja-JP" sz="800" dirty="0">
              <a:solidFill>
                <a:schemeClr val="bg1"/>
              </a:solidFill>
              <a:latin typeface="Arial" pitchFamily="34" charset="0"/>
              <a:ea typeface="ＭＳ Ｐゴシック" pitchFamily="50" charset="-128"/>
            </a:endParaRPr>
          </a:p>
        </p:txBody>
      </p:sp>
      <p:pic>
        <p:nvPicPr>
          <p:cNvPr id="8" name="図 7" descr="ds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484" y="5805264"/>
            <a:ext cx="3528392" cy="443116"/>
          </a:xfrm>
          <a:prstGeom prst="rect">
            <a:avLst/>
          </a:prstGeom>
        </p:spPr>
      </p:pic>
      <p:pic>
        <p:nvPicPr>
          <p:cNvPr id="11" name="Picture 3" descr="C:\Users\isasaki\Documents\佐々木データ\ターギス\MSD_JAN_ジャヌビア\JV_レシピ\H1ロゴ.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6262" y="0"/>
            <a:ext cx="2091476" cy="42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0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10</a:t>
            </a:fld>
            <a:endParaRPr lang="en-US" dirty="0"/>
          </a:p>
        </p:txBody>
      </p:sp>
      <p:sp>
        <p:nvSpPr>
          <p:cNvPr id="3" name="タイトル 2"/>
          <p:cNvSpPr>
            <a:spLocks noGrp="1"/>
          </p:cNvSpPr>
          <p:nvPr>
            <p:ph type="title"/>
          </p:nvPr>
        </p:nvSpPr>
        <p:spPr/>
        <p:txBody>
          <a:bodyPr>
            <a:normAutofit fontScale="90000"/>
          </a:bodyPr>
          <a:lstStyle/>
          <a:p>
            <a:r>
              <a:rPr lang="ja-JP" altLang="en-US" dirty="0"/>
              <a:t>たっぷり春キャベツと納豆のサラダ</a:t>
            </a:r>
            <a:br>
              <a:rPr lang="en-US" altLang="ja-JP" dirty="0"/>
            </a:br>
            <a:r>
              <a:rPr lang="en-US" altLang="ja-JP" dirty="0"/>
              <a:t>―</a:t>
            </a:r>
            <a:r>
              <a:rPr lang="ja-JP" altLang="en-US" dirty="0"/>
              <a:t>レシピ</a:t>
            </a:r>
            <a:r>
              <a:rPr lang="en-US" altLang="ja-JP" dirty="0"/>
              <a:t>―</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941549569"/>
              </p:ext>
            </p:extLst>
          </p:nvPr>
        </p:nvGraphicFramePr>
        <p:xfrm>
          <a:off x="387191" y="4870901"/>
          <a:ext cx="3318079" cy="1371600"/>
        </p:xfrm>
        <a:graphic>
          <a:graphicData uri="http://schemas.openxmlformats.org/drawingml/2006/table">
            <a:tbl>
              <a:tblPr firstRow="1" bandRow="1">
                <a:tableStyleId>{5940675A-B579-460E-94D1-54222C63F5DA}</a:tableStyleId>
              </a:tblPr>
              <a:tblGrid>
                <a:gridCol w="997268">
                  <a:extLst>
                    <a:ext uri="{9D8B030D-6E8A-4147-A177-3AD203B41FA5}">
                      <a16:colId xmlns:a16="http://schemas.microsoft.com/office/drawing/2014/main" val="20000"/>
                    </a:ext>
                  </a:extLst>
                </a:gridCol>
                <a:gridCol w="809943">
                  <a:extLst>
                    <a:ext uri="{9D8B030D-6E8A-4147-A177-3AD203B41FA5}">
                      <a16:colId xmlns:a16="http://schemas.microsoft.com/office/drawing/2014/main" val="20001"/>
                    </a:ext>
                  </a:extLst>
                </a:gridCol>
                <a:gridCol w="844868">
                  <a:extLst>
                    <a:ext uri="{9D8B030D-6E8A-4147-A177-3AD203B41FA5}">
                      <a16:colId xmlns:a16="http://schemas.microsoft.com/office/drawing/2014/main" val="20002"/>
                    </a:ext>
                  </a:extLst>
                </a:gridCol>
                <a:gridCol w="666000">
                  <a:extLst>
                    <a:ext uri="{9D8B030D-6E8A-4147-A177-3AD203B41FA5}">
                      <a16:colId xmlns:a16="http://schemas.microsoft.com/office/drawing/2014/main" val="20003"/>
                    </a:ext>
                  </a:extLst>
                </a:gridCol>
              </a:tblGrid>
              <a:tr h="0">
                <a:tc gridSpan="4">
                  <a:txBody>
                    <a:bodyPr/>
                    <a:lstStyle/>
                    <a:p>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食分あたり</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エネルギー</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103kcal</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たんぱく質</a:t>
                      </a:r>
                    </a:p>
                  </a:txBody>
                  <a:tcPr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4.9g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no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脂質</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6.7g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炭水化物</a:t>
                      </a:r>
                    </a:p>
                  </a:txBody>
                  <a:tcPr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7.1g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no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食物繊維</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2.7g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食塩</a:t>
                      </a:r>
                    </a:p>
                  </a:txBody>
                  <a:tcPr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0.7g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09874572"/>
              </p:ext>
            </p:extLst>
          </p:nvPr>
        </p:nvGraphicFramePr>
        <p:xfrm>
          <a:off x="4941462" y="1316138"/>
          <a:ext cx="3830400" cy="1737360"/>
        </p:xfrm>
        <a:graphic>
          <a:graphicData uri="http://schemas.openxmlformats.org/drawingml/2006/table">
            <a:tbl>
              <a:tblPr firstRow="1" bandRow="1">
                <a:tableStyleId>{5940675A-B579-460E-94D1-54222C63F5DA}</a:tableStyleId>
              </a:tblPr>
              <a:tblGrid>
                <a:gridCol w="1915200">
                  <a:extLst>
                    <a:ext uri="{9D8B030D-6E8A-4147-A177-3AD203B41FA5}">
                      <a16:colId xmlns:a16="http://schemas.microsoft.com/office/drawing/2014/main" val="20000"/>
                    </a:ext>
                  </a:extLst>
                </a:gridCol>
                <a:gridCol w="1915200">
                  <a:extLst>
                    <a:ext uri="{9D8B030D-6E8A-4147-A177-3AD203B41FA5}">
                      <a16:colId xmlns:a16="http://schemas.microsoft.com/office/drawing/2014/main" val="20001"/>
                    </a:ext>
                  </a:extLst>
                </a:gridCol>
              </a:tblGrid>
              <a:tr h="0">
                <a:tc gridSpan="2">
                  <a:txBody>
                    <a:bodyPr/>
                    <a:lstStyle/>
                    <a:p>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材料：</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人分（調理時間 </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キャベツ</a:t>
                      </a:r>
                    </a:p>
                  </a:txBody>
                  <a:tcPr anchor="ctr">
                    <a:lnT w="12700" cap="flat" cmpd="sng" algn="ctr">
                      <a:solidFill>
                        <a:schemeClr val="tx1"/>
                      </a:solidFill>
                      <a:prstDash val="solid"/>
                      <a:round/>
                      <a:headEnd type="none" w="med" len="med"/>
                      <a:tailEnd type="none" w="med" len="med"/>
                    </a:lnT>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100g</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val="10001"/>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納豆</a:t>
                      </a:r>
                    </a:p>
                  </a:txBody>
                  <a:tcPr anchor="ctr">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パック</a:t>
                      </a:r>
                    </a:p>
                  </a:txBody>
                  <a:tcPr anchor="ctr">
                    <a:noFill/>
                  </a:tcPr>
                </a:tc>
                <a:extLst>
                  <a:ext uri="{0D108BD9-81ED-4DB2-BD59-A6C34878D82A}">
                    <a16:rowId xmlns:a16="http://schemas.microsoft.com/office/drawing/2014/main" val="10002"/>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マヨネーズ</a:t>
                      </a:r>
                    </a:p>
                  </a:txBody>
                  <a:tcPr anchor="ctr">
                    <a:solidFill>
                      <a:srgbClr val="CFEAE9"/>
                    </a:solid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大さじ</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val="10003"/>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めんつゆ</a:t>
                      </a:r>
                    </a:p>
                  </a:txBody>
                  <a:tcPr anchor="ctr">
                    <a:solidFill>
                      <a:srgbClr val="CFEAE9"/>
                    </a:solid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大さじ</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val="10004"/>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焼き海苔</a:t>
                      </a:r>
                    </a:p>
                  </a:txBody>
                  <a:tcPr anchor="ctr">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枚</a:t>
                      </a:r>
                    </a:p>
                  </a:txBody>
                  <a:tcPr anchor="ctr">
                    <a:noFill/>
                  </a:tcPr>
                </a:tc>
                <a:extLst>
                  <a:ext uri="{0D108BD9-81ED-4DB2-BD59-A6C34878D82A}">
                    <a16:rowId xmlns:a16="http://schemas.microsoft.com/office/drawing/2014/main" val="10005"/>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010502843"/>
              </p:ext>
            </p:extLst>
          </p:nvPr>
        </p:nvGraphicFramePr>
        <p:xfrm>
          <a:off x="4941462" y="3498582"/>
          <a:ext cx="3830400" cy="1291200"/>
        </p:xfrm>
        <a:graphic>
          <a:graphicData uri="http://schemas.openxmlformats.org/drawingml/2006/table">
            <a:tbl>
              <a:tblPr firstRow="1" bandRow="1">
                <a:tableStyleId>{5940675A-B579-460E-94D1-54222C63F5DA}</a:tableStyleId>
              </a:tblPr>
              <a:tblGrid>
                <a:gridCol w="495330">
                  <a:extLst>
                    <a:ext uri="{9D8B030D-6E8A-4147-A177-3AD203B41FA5}">
                      <a16:colId xmlns:a16="http://schemas.microsoft.com/office/drawing/2014/main" val="20000"/>
                    </a:ext>
                  </a:extLst>
                </a:gridCol>
                <a:gridCol w="3335070">
                  <a:extLst>
                    <a:ext uri="{9D8B030D-6E8A-4147-A177-3AD203B41FA5}">
                      <a16:colId xmlns:a16="http://schemas.microsoft.com/office/drawing/2014/main" val="20001"/>
                    </a:ext>
                  </a:extLst>
                </a:gridCol>
              </a:tblGrid>
              <a:tr h="0">
                <a:tc gridSpan="2">
                  <a:txBody>
                    <a:bodyPr/>
                    <a:lstStyle/>
                    <a:p>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手順</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①</a:t>
                      </a:r>
                    </a:p>
                  </a:txBody>
                  <a:tcPr marT="72000">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キャベツを千切りにする。</a:t>
                      </a:r>
                    </a:p>
                  </a:txBody>
                  <a:tcPr marT="7200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②</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ボールにキャベツと納豆、マヨネーズ、</a:t>
                      </a:r>
                      <a:b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めんつゆ、海苔は手で細かくしてから</a:t>
                      </a:r>
                      <a:b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加えて混ぜれば完成。</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4" name="Picture 2" descr="C:\Users\isasaki\Documents\佐々木データ\ターギス\MSD_JAN_ジャヌビア\JV_レシピ\B-Full_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91" y="1322195"/>
            <a:ext cx="4140000" cy="23266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720" y="5488396"/>
            <a:ext cx="1169767" cy="1169767"/>
          </a:xfrm>
          <a:prstGeom prst="rect">
            <a:avLst/>
          </a:prstGeom>
        </p:spPr>
      </p:pic>
      <p:sp>
        <p:nvSpPr>
          <p:cNvPr id="10" name="角丸四角形 9"/>
          <p:cNvSpPr/>
          <p:nvPr/>
        </p:nvSpPr>
        <p:spPr>
          <a:xfrm>
            <a:off x="5531556" y="6317644"/>
            <a:ext cx="2026999" cy="340519"/>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動画でチェック！→</a:t>
            </a:r>
          </a:p>
        </p:txBody>
      </p:sp>
    </p:spTree>
    <p:extLst>
      <p:ext uri="{BB962C8B-B14F-4D97-AF65-F5344CB8AC3E}">
        <p14:creationId xmlns:p14="http://schemas.microsoft.com/office/powerpoint/2010/main" val="353026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11</a:t>
            </a:fld>
            <a:endParaRPr lang="en-US" dirty="0"/>
          </a:p>
        </p:txBody>
      </p:sp>
      <p:sp>
        <p:nvSpPr>
          <p:cNvPr id="3" name="タイトル 2"/>
          <p:cNvSpPr>
            <a:spLocks noGrp="1"/>
          </p:cNvSpPr>
          <p:nvPr>
            <p:ph type="title"/>
          </p:nvPr>
        </p:nvSpPr>
        <p:spPr/>
        <p:txBody>
          <a:bodyPr/>
          <a:lstStyle/>
          <a:p>
            <a:r>
              <a:rPr kumimoji="1" lang="ja-JP" altLang="en-US" dirty="0"/>
              <a:t>新タマネギの甘味を楽しむスープ</a:t>
            </a:r>
          </a:p>
        </p:txBody>
      </p:sp>
      <p:sp>
        <p:nvSpPr>
          <p:cNvPr id="7" name="テキスト ボックス 6"/>
          <p:cNvSpPr txBox="1"/>
          <p:nvPr/>
        </p:nvSpPr>
        <p:spPr>
          <a:xfrm>
            <a:off x="1555788" y="4620091"/>
            <a:ext cx="6032422" cy="1569660"/>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新タマネギのやわらかな食感と甘さを</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そのまま楽しむための</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素材力を活かした季節限定スープです。</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半玉でもあっという間にできあがりです。</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36788" y="1322466"/>
            <a:ext cx="5470424" cy="3073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12</a:t>
            </a:fld>
            <a:endParaRPr lang="en-US" dirty="0"/>
          </a:p>
        </p:txBody>
      </p:sp>
      <p:graphicFrame>
        <p:nvGraphicFramePr>
          <p:cNvPr id="5" name="表 4"/>
          <p:cNvGraphicFramePr>
            <a:graphicFrameLocks noGrp="1"/>
          </p:cNvGraphicFramePr>
          <p:nvPr>
            <p:extLst>
              <p:ext uri="{D42A27DB-BD31-4B8C-83A1-F6EECF244321}">
                <p14:modId xmlns:p14="http://schemas.microsoft.com/office/powerpoint/2010/main" val="4272587128"/>
              </p:ext>
            </p:extLst>
          </p:nvPr>
        </p:nvGraphicFramePr>
        <p:xfrm>
          <a:off x="387191" y="4870901"/>
          <a:ext cx="3319204" cy="1371600"/>
        </p:xfrm>
        <a:graphic>
          <a:graphicData uri="http://schemas.openxmlformats.org/drawingml/2006/table">
            <a:tbl>
              <a:tblPr firstRow="1" bandRow="1">
                <a:tableStyleId>{5940675A-B579-460E-94D1-54222C63F5DA}</a:tableStyleId>
              </a:tblPr>
              <a:tblGrid>
                <a:gridCol w="997268">
                  <a:extLst>
                    <a:ext uri="{9D8B030D-6E8A-4147-A177-3AD203B41FA5}">
                      <a16:colId xmlns:a16="http://schemas.microsoft.com/office/drawing/2014/main" val="20000"/>
                    </a:ext>
                  </a:extLst>
                </a:gridCol>
                <a:gridCol w="810000">
                  <a:extLst>
                    <a:ext uri="{9D8B030D-6E8A-4147-A177-3AD203B41FA5}">
                      <a16:colId xmlns:a16="http://schemas.microsoft.com/office/drawing/2014/main" val="20001"/>
                    </a:ext>
                  </a:extLst>
                </a:gridCol>
                <a:gridCol w="844868">
                  <a:extLst>
                    <a:ext uri="{9D8B030D-6E8A-4147-A177-3AD203B41FA5}">
                      <a16:colId xmlns:a16="http://schemas.microsoft.com/office/drawing/2014/main" val="20002"/>
                    </a:ext>
                  </a:extLst>
                </a:gridCol>
                <a:gridCol w="667068">
                  <a:extLst>
                    <a:ext uri="{9D8B030D-6E8A-4147-A177-3AD203B41FA5}">
                      <a16:colId xmlns:a16="http://schemas.microsoft.com/office/drawing/2014/main" val="20003"/>
                    </a:ext>
                  </a:extLst>
                </a:gridCol>
              </a:tblGrid>
              <a:tr h="0">
                <a:tc gridSpan="4">
                  <a:txBody>
                    <a:bodyPr/>
                    <a:lstStyle/>
                    <a:p>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食分あたり</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エネルギー</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44kcal</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たんぱく質</a:t>
                      </a:r>
                    </a:p>
                  </a:txBody>
                  <a:tcPr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1.2g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no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脂質</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0.2g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炭水化物</a:t>
                      </a:r>
                    </a:p>
                  </a:txBody>
                  <a:tcPr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10.1g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no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食物繊維</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1.6g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食塩</a:t>
                      </a:r>
                    </a:p>
                  </a:txBody>
                  <a:tcPr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0.7g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472597796"/>
              </p:ext>
            </p:extLst>
          </p:nvPr>
        </p:nvGraphicFramePr>
        <p:xfrm>
          <a:off x="4929477" y="1322421"/>
          <a:ext cx="4047173" cy="1935480"/>
        </p:xfrm>
        <a:graphic>
          <a:graphicData uri="http://schemas.openxmlformats.org/drawingml/2006/table">
            <a:tbl>
              <a:tblPr firstRow="1" bandRow="1">
                <a:tableStyleId>{5940675A-B579-460E-94D1-54222C63F5DA}</a:tableStyleId>
              </a:tblPr>
              <a:tblGrid>
                <a:gridCol w="2054543">
                  <a:extLst>
                    <a:ext uri="{9D8B030D-6E8A-4147-A177-3AD203B41FA5}">
                      <a16:colId xmlns:a16="http://schemas.microsoft.com/office/drawing/2014/main" val="20000"/>
                    </a:ext>
                  </a:extLst>
                </a:gridCol>
                <a:gridCol w="1992630">
                  <a:extLst>
                    <a:ext uri="{9D8B030D-6E8A-4147-A177-3AD203B41FA5}">
                      <a16:colId xmlns:a16="http://schemas.microsoft.com/office/drawing/2014/main" val="20001"/>
                    </a:ext>
                  </a:extLst>
                </a:gridCol>
              </a:tblGrid>
              <a:tr h="0">
                <a:tc gridSpan="2">
                  <a:txBody>
                    <a:bodyPr/>
                    <a:lstStyle/>
                    <a:p>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材料：</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人分（調理時間 </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TlToBr w="12700" cmpd="sng">
                      <a:noFill/>
                      <a:prstDash val="solid"/>
                    </a:lnTlToBr>
                    <a:lnBlToTr w="12700" cmpd="sng">
                      <a:noFill/>
                      <a:prstDash val="solid"/>
                    </a:lnBlToTr>
                  </a:tcPr>
                </a:tc>
                <a:extLst>
                  <a:ext uri="{0D108BD9-81ED-4DB2-BD59-A6C34878D82A}">
                    <a16:rowId xmlns:a16="http://schemas.microsoft.com/office/drawing/2014/main" val="10000"/>
                  </a:ext>
                </a:extLst>
              </a:tr>
              <a:tr h="145611">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タマネギ</a:t>
                      </a:r>
                    </a:p>
                  </a:txBody>
                  <a:tcPr anchor="ctr">
                    <a:lnT w="12700" cap="flat" cmpd="sng" algn="ctr">
                      <a:solidFill>
                        <a:schemeClr val="tx1"/>
                      </a:solidFill>
                      <a:prstDash val="solid"/>
                      <a:round/>
                      <a:headEnd type="none" w="med" len="med"/>
                      <a:tailEnd type="none" w="med" len="med"/>
                    </a:lnT>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個</a:t>
                      </a:r>
                      <a:b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（小さいものなら</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個）</a:t>
                      </a:r>
                    </a:p>
                  </a:txBody>
                  <a:tcPr anchor="ctr">
                    <a:noFill/>
                  </a:tcPr>
                </a:tc>
                <a:extLst>
                  <a:ext uri="{0D108BD9-81ED-4DB2-BD59-A6C34878D82A}">
                    <a16:rowId xmlns:a16="http://schemas.microsoft.com/office/drawing/2014/main" val="10001"/>
                  </a:ext>
                </a:extLst>
              </a:tr>
              <a:tr h="145611">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コンソメ（減塩タイプ）</a:t>
                      </a:r>
                    </a:p>
                  </a:txBody>
                  <a:tcPr anchor="ctr">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個</a:t>
                      </a:r>
                    </a:p>
                  </a:txBody>
                  <a:tcPr anchor="ctr">
                    <a:noFill/>
                  </a:tcPr>
                </a:tc>
                <a:extLst>
                  <a:ext uri="{0D108BD9-81ED-4DB2-BD59-A6C34878D82A}">
                    <a16:rowId xmlns:a16="http://schemas.microsoft.com/office/drawing/2014/main" val="10002"/>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水</a:t>
                      </a:r>
                    </a:p>
                  </a:txBody>
                  <a:tcPr anchor="ctr">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300cc</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val="10003"/>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ブラックペッパー</a:t>
                      </a:r>
                    </a:p>
                  </a:txBody>
                  <a:tcPr anchor="ctr">
                    <a:solidFill>
                      <a:srgbClr val="CFEAE9"/>
                    </a:solid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少々</a:t>
                      </a:r>
                    </a:p>
                  </a:txBody>
                  <a:tcPr anchor="ctr">
                    <a:noFill/>
                  </a:tcPr>
                </a:tc>
                <a:extLst>
                  <a:ext uri="{0D108BD9-81ED-4DB2-BD59-A6C34878D82A}">
                    <a16:rowId xmlns:a16="http://schemas.microsoft.com/office/drawing/2014/main" val="10004"/>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パセリ</a:t>
                      </a:r>
                    </a:p>
                  </a:txBody>
                  <a:tcPr anchor="ctr">
                    <a:solidFill>
                      <a:srgbClr val="CFEAE9"/>
                    </a:solid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少々</a:t>
                      </a:r>
                    </a:p>
                  </a:txBody>
                  <a:tcPr anchor="ctr">
                    <a:noFill/>
                  </a:tcPr>
                </a:tc>
                <a:extLst>
                  <a:ext uri="{0D108BD9-81ED-4DB2-BD59-A6C34878D82A}">
                    <a16:rowId xmlns:a16="http://schemas.microsoft.com/office/drawing/2014/main" val="10005"/>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413468953"/>
              </p:ext>
            </p:extLst>
          </p:nvPr>
        </p:nvGraphicFramePr>
        <p:xfrm>
          <a:off x="4929477" y="3509576"/>
          <a:ext cx="4040352" cy="1887432"/>
        </p:xfrm>
        <a:graphic>
          <a:graphicData uri="http://schemas.openxmlformats.org/drawingml/2006/table">
            <a:tbl>
              <a:tblPr firstRow="1" bandRow="1">
                <a:tableStyleId>{5940675A-B579-460E-94D1-54222C63F5DA}</a:tableStyleId>
              </a:tblPr>
              <a:tblGrid>
                <a:gridCol w="421005">
                  <a:extLst>
                    <a:ext uri="{9D8B030D-6E8A-4147-A177-3AD203B41FA5}">
                      <a16:colId xmlns:a16="http://schemas.microsoft.com/office/drawing/2014/main" val="20000"/>
                    </a:ext>
                  </a:extLst>
                </a:gridCol>
                <a:gridCol w="3619347">
                  <a:extLst>
                    <a:ext uri="{9D8B030D-6E8A-4147-A177-3AD203B41FA5}">
                      <a16:colId xmlns:a16="http://schemas.microsoft.com/office/drawing/2014/main" val="20001"/>
                    </a:ext>
                  </a:extLst>
                </a:gridCol>
              </a:tblGrid>
              <a:tr h="248532">
                <a:tc gridSpan="2">
                  <a:txBody>
                    <a:bodyPr/>
                    <a:lstStyle/>
                    <a:p>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手順</a:t>
                      </a:r>
                    </a:p>
                  </a:txBody>
                  <a:tcPr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7064">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①</a:t>
                      </a:r>
                    </a:p>
                  </a:txBody>
                  <a:tcPr marT="7200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タマネギの上下を切り落とし横に半分に切る。（小さめの場合はそのまま丸ごとでも）</a:t>
                      </a:r>
                    </a:p>
                  </a:txBody>
                  <a:tcPr marT="7200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8532">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②</a:t>
                      </a:r>
                    </a:p>
                  </a:txBody>
                  <a:tcPr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水、コンソメを鍋に入れる。</a:t>
                      </a:r>
                    </a:p>
                  </a:txBody>
                  <a:tcPr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8532">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③</a:t>
                      </a:r>
                    </a:p>
                  </a:txBody>
                  <a:tcPr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タマネギを加え沸騰したら、スープが蒸発しないように蓋をしめて弱火で</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分加熱。</a:t>
                      </a:r>
                    </a:p>
                  </a:txBody>
                  <a:tcPr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8532">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④</a:t>
                      </a:r>
                    </a:p>
                  </a:txBody>
                  <a:tcPr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好みでブラックペッパーをかける。</a:t>
                      </a:r>
                    </a:p>
                  </a:txBody>
                  <a:tcPr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8532">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⑤</a:t>
                      </a:r>
                    </a:p>
                  </a:txBody>
                  <a:tcPr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器に盛り付け、パセリをトッピングして完成。</a:t>
                      </a:r>
                    </a:p>
                  </a:txBody>
                  <a:tcPr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タイトル 8"/>
          <p:cNvSpPr>
            <a:spLocks noGrp="1"/>
          </p:cNvSpPr>
          <p:nvPr>
            <p:ph type="title"/>
          </p:nvPr>
        </p:nvSpPr>
        <p:spPr/>
        <p:txBody>
          <a:bodyPr>
            <a:normAutofit fontScale="90000"/>
          </a:bodyPr>
          <a:lstStyle/>
          <a:p>
            <a:r>
              <a:rPr lang="ja-JP" altLang="en-US" dirty="0"/>
              <a:t>新タマネギの甘味を楽しむスープ</a:t>
            </a:r>
            <a:br>
              <a:rPr lang="en-US" altLang="ja-JP" dirty="0"/>
            </a:br>
            <a:r>
              <a:rPr lang="en-US" altLang="ja-JP" dirty="0"/>
              <a:t>―</a:t>
            </a:r>
            <a:r>
              <a:rPr lang="ja-JP" altLang="en-US" dirty="0"/>
              <a:t>レシピ</a:t>
            </a:r>
            <a:r>
              <a:rPr lang="en-US" altLang="ja-JP" dirty="0"/>
              <a:t>―</a:t>
            </a:r>
            <a:endParaRPr kumimoji="1" lang="ja-JP" altLang="en-US" dirty="0"/>
          </a:p>
        </p:txBody>
      </p:sp>
      <p:sp>
        <p:nvSpPr>
          <p:cNvPr id="11" name="角丸四角形 10"/>
          <p:cNvSpPr/>
          <p:nvPr/>
        </p:nvSpPr>
        <p:spPr>
          <a:xfrm>
            <a:off x="5531556" y="6317644"/>
            <a:ext cx="2026999" cy="340519"/>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動画でチェック！→</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7191" y="1322421"/>
            <a:ext cx="4140000" cy="232628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720" y="5480971"/>
            <a:ext cx="1177192" cy="1177192"/>
          </a:xfrm>
          <a:prstGeom prst="rect">
            <a:avLst/>
          </a:prstGeom>
        </p:spPr>
      </p:pic>
    </p:spTree>
    <p:extLst>
      <p:ext uri="{BB962C8B-B14F-4D97-AF65-F5344CB8AC3E}">
        <p14:creationId xmlns:p14="http://schemas.microsoft.com/office/powerpoint/2010/main" val="33852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13</a:t>
            </a:fld>
            <a:endParaRPr lang="en-US" dirty="0"/>
          </a:p>
        </p:txBody>
      </p:sp>
      <p:sp>
        <p:nvSpPr>
          <p:cNvPr id="5" name="タイトル 4"/>
          <p:cNvSpPr>
            <a:spLocks noGrp="1"/>
          </p:cNvSpPr>
          <p:nvPr>
            <p:ph type="title"/>
          </p:nvPr>
        </p:nvSpPr>
        <p:spPr/>
        <p:txBody>
          <a:bodyPr anchor="b">
            <a:normAutofit/>
          </a:bodyPr>
          <a:lstStyle/>
          <a:p>
            <a:endParaRPr kumimoji="1" lang="ja-JP" altLang="en-US" sz="4000" dirty="0"/>
          </a:p>
        </p:txBody>
      </p:sp>
      <p:sp>
        <p:nvSpPr>
          <p:cNvPr id="7" name="テキスト ボックス 6"/>
          <p:cNvSpPr txBox="1"/>
          <p:nvPr/>
        </p:nvSpPr>
        <p:spPr>
          <a:xfrm>
            <a:off x="1090845" y="1321874"/>
            <a:ext cx="6955750" cy="3416320"/>
          </a:xfrm>
          <a:prstGeom prst="rect">
            <a:avLst/>
          </a:prstGeom>
          <a:noFill/>
        </p:spPr>
        <p:txBody>
          <a:bodyPr wrap="none" rtlCol="0">
            <a:spAutoFit/>
          </a:bodyP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カラダの調子を整えてくれる成分を</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たくさん含んだ野菜は</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糖尿病をはじめ</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生活習慣病には欠かすことのできない食材です。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食事のいちばん最初は野菜から食べる</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「ベジファースト」で</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朝昼晩の</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食、</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日合計</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350g</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の野菜を</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摂るようにしましょう。</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657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14</a:t>
            </a:fld>
            <a:endParaRPr lang="en-US" dirty="0"/>
          </a:p>
        </p:txBody>
      </p:sp>
      <p:sp>
        <p:nvSpPr>
          <p:cNvPr id="3" name="タイトル 2"/>
          <p:cNvSpPr>
            <a:spLocks noGrp="1"/>
          </p:cNvSpPr>
          <p:nvPr>
            <p:ph type="title"/>
          </p:nvPr>
        </p:nvSpPr>
        <p:spPr/>
        <p:txBody>
          <a:bodyPr/>
          <a:lstStyle/>
          <a:p>
            <a:r>
              <a:rPr kumimoji="1" lang="ja-JP" altLang="en-US" dirty="0"/>
              <a:t>ご注意ください</a:t>
            </a:r>
          </a:p>
        </p:txBody>
      </p:sp>
      <p:sp>
        <p:nvSpPr>
          <p:cNvPr id="4" name="正方形/長方形 3"/>
          <p:cNvSpPr/>
          <p:nvPr/>
        </p:nvSpPr>
        <p:spPr>
          <a:xfrm>
            <a:off x="786349" y="1318880"/>
            <a:ext cx="7571303" cy="4478149"/>
          </a:xfrm>
          <a:prstGeom prst="rect">
            <a:avLst/>
          </a:prstGeom>
        </p:spPr>
        <p:txBody>
          <a:bodyPr wrap="none">
            <a:spAutoFit/>
          </a:bodyPr>
          <a:lstStyle/>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本スライド内の表現は</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全ての人が対象ではない場合があります。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現在治療中の方は必ず担当医や</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管理栄養士の指示に従ってください。</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食事療法は医療行為です。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ひとりひとりの身体の状態に合わせた</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適切でオーダーメイドなカウンセリングが必要です。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充分に注意してください。</a:t>
            </a:r>
          </a:p>
        </p:txBody>
      </p:sp>
    </p:spTree>
    <p:extLst>
      <p:ext uri="{BB962C8B-B14F-4D97-AF65-F5344CB8AC3E}">
        <p14:creationId xmlns:p14="http://schemas.microsoft.com/office/powerpoint/2010/main" val="115989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2</a:t>
            </a:fld>
            <a:endParaRPr lang="en-US" dirty="0"/>
          </a:p>
        </p:txBody>
      </p:sp>
      <p:sp>
        <p:nvSpPr>
          <p:cNvPr id="5" name="タイトル 4"/>
          <p:cNvSpPr>
            <a:spLocks noGrp="1"/>
          </p:cNvSpPr>
          <p:nvPr>
            <p:ph type="title"/>
          </p:nvPr>
        </p:nvSpPr>
        <p:spPr/>
        <p:txBody>
          <a:bodyPr anchor="b">
            <a:normAutofit/>
          </a:bodyPr>
          <a:lstStyle/>
          <a:p>
            <a:r>
              <a:rPr lang="en-US" altLang="ja-JP" sz="4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役菜</a:t>
            </a:r>
            <a:r>
              <a:rPr kumimoji="1" lang="en-US" altLang="ja-JP" sz="4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とは？</a:t>
            </a:r>
          </a:p>
        </p:txBody>
      </p:sp>
      <p:sp>
        <p:nvSpPr>
          <p:cNvPr id="6" name="テキスト ボックス 5"/>
          <p:cNvSpPr txBox="1"/>
          <p:nvPr/>
        </p:nvSpPr>
        <p:spPr>
          <a:xfrm>
            <a:off x="3556565" y="90599"/>
            <a:ext cx="696023" cy="307777"/>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やくさい</a:t>
            </a:r>
          </a:p>
        </p:txBody>
      </p:sp>
      <p:sp>
        <p:nvSpPr>
          <p:cNvPr id="7" name="テキスト ボックス 6"/>
          <p:cNvSpPr txBox="1"/>
          <p:nvPr/>
        </p:nvSpPr>
        <p:spPr>
          <a:xfrm>
            <a:off x="549155" y="1323975"/>
            <a:ext cx="6869188" cy="3046988"/>
          </a:xfrm>
          <a:prstGeom prst="rect">
            <a:avLst/>
          </a:prstGeom>
          <a:noFill/>
        </p:spPr>
        <p:txBody>
          <a:bodyPr wrap="non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健康なカラダづくりに役立つ野菜を</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3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役菜（やくさい）</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と呼んでいます。</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旬を迎える野菜たちが持つ</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特徴的な栄養や成分を充分に引きだして</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美味しく楽しく頂きましょう。</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C:\Users\isasaki\Documents\佐々木データ\ターギス\MSD_JAN_ジャヌビア\JV_レシピ\shutterstock_105011998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588" y="3335767"/>
            <a:ext cx="4681560" cy="31196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1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4"/>
          <p:cNvSpPr>
            <a:spLocks noGrp="1"/>
          </p:cNvSpPr>
          <p:nvPr>
            <p:ph type="sldNum" sz="quarter" idx="4"/>
          </p:nvPr>
        </p:nvSpPr>
        <p:spPr/>
        <p:txBody>
          <a:bodyPr/>
          <a:lstStyle/>
          <a:p>
            <a:fld id="{9FD83A67-C334-4EBD-BE04-EE2E4B494E79}" type="slidenum">
              <a:rPr lang="en-US" altLang="ja-JP" smtClean="0"/>
              <a:pPr/>
              <a:t>3</a:t>
            </a:fld>
            <a:endParaRPr lang="en-US" dirty="0"/>
          </a:p>
        </p:txBody>
      </p:sp>
      <p:sp>
        <p:nvSpPr>
          <p:cNvPr id="6" name="Rectangle 130"/>
          <p:cNvSpPr>
            <a:spLocks noChangeArrowheads="1"/>
          </p:cNvSpPr>
          <p:nvPr/>
        </p:nvSpPr>
        <p:spPr bwMode="auto">
          <a:xfrm>
            <a:off x="185738" y="6623050"/>
            <a:ext cx="1172116"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bg1"/>
                </a:solidFill>
                <a:latin typeface="Arial" pitchFamily="34" charset="0"/>
                <a:ea typeface="ＭＳ Ｐゴシック" pitchFamily="50" charset="-128"/>
              </a:rPr>
              <a:t>JAN19SS0044-0321</a:t>
            </a:r>
            <a:endParaRPr lang="en-US" altLang="ja-JP" sz="800" dirty="0">
              <a:solidFill>
                <a:schemeClr val="bg1"/>
              </a:solidFill>
              <a:latin typeface="Arial" pitchFamily="34" charset="0"/>
              <a:ea typeface="ＭＳ Ｐゴシック" pitchFamily="50" charset="-128"/>
            </a:endParaRPr>
          </a:p>
        </p:txBody>
      </p:sp>
      <p:pic>
        <p:nvPicPr>
          <p:cNvPr id="1028" name="Picture 4" descr="C:\Users\isasaki\Documents\佐々木データ\ターギス\MSD_JAN_ジャヌビア\JV_レシピ\キャベ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3906824" cy="39465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C:\Users\isasaki\Documents\佐々木データ\ターギス\MSD_JAN_ジャヌビア\JV_レシピ\たまねぎ.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338" y="317500"/>
            <a:ext cx="3294645" cy="3958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3" descr="C:\Users\isasaki\Documents\佐々木データ\ターギス\MSD_JAN_ジャヌビア\JV_レシピ\H1ロゴ.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6262" y="0"/>
            <a:ext cx="2091476" cy="427648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95186" y="4189420"/>
            <a:ext cx="2353628" cy="2279113"/>
          </a:xfrm>
          <a:prstGeom prst="rect">
            <a:avLst/>
          </a:prstGeom>
        </p:spPr>
      </p:pic>
    </p:spTree>
    <p:extLst>
      <p:ext uri="{BB962C8B-B14F-4D97-AF65-F5344CB8AC3E}">
        <p14:creationId xmlns:p14="http://schemas.microsoft.com/office/powerpoint/2010/main" val="393473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rot="21015880">
            <a:off x="244525" y="1201108"/>
            <a:ext cx="1669312" cy="446567"/>
          </a:xfrm>
          <a:prstGeom prst="roundRec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役菜ポイント</a:t>
            </a:r>
          </a:p>
        </p:txBody>
      </p:sp>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4</a:t>
            </a:fld>
            <a:endParaRPr lang="en-US" dirty="0"/>
          </a:p>
        </p:txBody>
      </p:sp>
      <p:sp>
        <p:nvSpPr>
          <p:cNvPr id="3" name="タイトル 2"/>
          <p:cNvSpPr>
            <a:spLocks noGrp="1"/>
          </p:cNvSpPr>
          <p:nvPr>
            <p:ph type="title"/>
          </p:nvPr>
        </p:nvSpPr>
        <p:spPr/>
        <p:txBody>
          <a:bodyPr/>
          <a:lstStyle/>
          <a:p>
            <a:r>
              <a:rPr kumimoji="1" lang="ja-JP" altLang="en-US" dirty="0"/>
              <a:t>春キャベツ：潰瘍予防</a:t>
            </a:r>
          </a:p>
        </p:txBody>
      </p:sp>
      <p:sp>
        <p:nvSpPr>
          <p:cNvPr id="4" name="テキスト ボックス 3"/>
          <p:cNvSpPr txBox="1"/>
          <p:nvPr/>
        </p:nvSpPr>
        <p:spPr>
          <a:xfrm>
            <a:off x="709404" y="1463687"/>
            <a:ext cx="5570756" cy="3970318"/>
          </a:xfrm>
          <a:prstGeom prst="rect">
            <a:avLst/>
          </a:prstGeom>
          <a:noFill/>
        </p:spPr>
        <p:txBody>
          <a:bodyPr wrap="none" rtlCol="0">
            <a:spAutoFit/>
          </a:bodyPr>
          <a:lstStyle/>
          <a:p>
            <a:r>
              <a:rPr lang="ja-JP" altLang="en-US" sz="2800" b="1"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栄養成分：</a:t>
            </a:r>
            <a:r>
              <a:rPr lang="ja-JP" altLang="en-US"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キャベジン</a:t>
            </a:r>
            <a:endParaRPr lang="en-US" altLang="ja-JP"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キャベツから発見されたからキャベジン。</a:t>
            </a:r>
          </a:p>
          <a:p>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胃酸の分泌を抑え、</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傷ついた粘膜を修復するだけでなく、</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潰瘍の予防や治療としても使われている成分で</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別名をビタミン</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U</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と呼びます。</a:t>
            </a:r>
          </a:p>
          <a:p>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熱に弱いので</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葉のより柔らかい春キャベツは</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生食にぴったりです。</a:t>
            </a:r>
          </a:p>
        </p:txBody>
      </p:sp>
      <p:pic>
        <p:nvPicPr>
          <p:cNvPr id="8" name="Picture 4" descr="C:\Users\isasaki\Documents\佐々木データ\ターギス\MSD_JAN_ジャヌビア\JV_レシピ\キャベツ.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207" y="3401856"/>
            <a:ext cx="2838811" cy="28676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001139" y="78378"/>
            <a:ext cx="748923" cy="261610"/>
          </a:xfrm>
          <a:prstGeom prst="rect">
            <a:avLst/>
          </a:prstGeom>
          <a:noFill/>
        </p:spPr>
        <p:txBody>
          <a:bodyPr wrap="none" rtlCol="0">
            <a:spAutoFit/>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かいよう</a:t>
            </a:r>
          </a:p>
        </p:txBody>
      </p:sp>
      <p:sp>
        <p:nvSpPr>
          <p:cNvPr id="9" name="正方形/長方形 8"/>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監修・まとめ：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医療法人 二田哲博クリニック 姪浜・天神</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管理栄養士・野菜ソムリエ上級プロ 小園 亜由美 先生</a:t>
            </a:r>
          </a:p>
        </p:txBody>
      </p:sp>
    </p:spTree>
    <p:extLst>
      <p:ext uri="{BB962C8B-B14F-4D97-AF65-F5344CB8AC3E}">
        <p14:creationId xmlns:p14="http://schemas.microsoft.com/office/powerpoint/2010/main" val="58394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5</a:t>
            </a:fld>
            <a:endParaRPr lang="en-US" dirty="0"/>
          </a:p>
        </p:txBody>
      </p:sp>
      <p:sp>
        <p:nvSpPr>
          <p:cNvPr id="3" name="タイトル 2"/>
          <p:cNvSpPr>
            <a:spLocks noGrp="1"/>
          </p:cNvSpPr>
          <p:nvPr>
            <p:ph type="title"/>
          </p:nvPr>
        </p:nvSpPr>
        <p:spPr/>
        <p:txBody>
          <a:bodyPr>
            <a:normAutofit fontScale="90000"/>
          </a:bodyPr>
          <a:lstStyle/>
          <a:p>
            <a:r>
              <a:rPr kumimoji="1" lang="ja-JP" altLang="en-US" dirty="0"/>
              <a:t>ほかにもカラダにうれしい</a:t>
            </a:r>
            <a:br>
              <a:rPr kumimoji="1" lang="en-US" altLang="ja-JP" dirty="0"/>
            </a:br>
            <a:r>
              <a:rPr kumimoji="1" lang="ja-JP" altLang="en-US" dirty="0"/>
              <a:t>たくさんの効果が期待できます</a:t>
            </a:r>
          </a:p>
        </p:txBody>
      </p:sp>
      <p:graphicFrame>
        <p:nvGraphicFramePr>
          <p:cNvPr id="4" name="表 3"/>
          <p:cNvGraphicFramePr>
            <a:graphicFrameLocks noGrp="1"/>
          </p:cNvGraphicFramePr>
          <p:nvPr>
            <p:extLst>
              <p:ext uri="{D42A27DB-BD31-4B8C-83A1-F6EECF244321}">
                <p14:modId xmlns:p14="http://schemas.microsoft.com/office/powerpoint/2010/main" val="893738162"/>
              </p:ext>
            </p:extLst>
          </p:nvPr>
        </p:nvGraphicFramePr>
        <p:xfrm>
          <a:off x="462976" y="1798831"/>
          <a:ext cx="8218048" cy="4116546"/>
        </p:xfrm>
        <a:graphic>
          <a:graphicData uri="http://schemas.openxmlformats.org/drawingml/2006/table">
            <a:tbl>
              <a:tblPr firstRow="1" bandRow="1">
                <a:tableStyleId>{5940675A-B579-460E-94D1-54222C63F5DA}</a:tableStyleId>
              </a:tblPr>
              <a:tblGrid>
                <a:gridCol w="2554605">
                  <a:extLst>
                    <a:ext uri="{9D8B030D-6E8A-4147-A177-3AD203B41FA5}">
                      <a16:colId xmlns:a16="http://schemas.microsoft.com/office/drawing/2014/main" val="20000"/>
                    </a:ext>
                  </a:extLst>
                </a:gridCol>
                <a:gridCol w="5663443">
                  <a:extLst>
                    <a:ext uri="{9D8B030D-6E8A-4147-A177-3AD203B41FA5}">
                      <a16:colId xmlns:a16="http://schemas.microsoft.com/office/drawing/2014/main" val="20001"/>
                    </a:ext>
                  </a:extLst>
                </a:gridCol>
              </a:tblGrid>
              <a:tr h="588078">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栄養成分</a:t>
                      </a:r>
                    </a:p>
                  </a:txBody>
                  <a:tcPr anchor="ctr">
                    <a:solidFill>
                      <a:srgbClr val="9BD2D2"/>
                    </a:solidFill>
                  </a:tcPr>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期待できる効果</a:t>
                      </a:r>
                    </a:p>
                  </a:txBody>
                  <a:tcPr anchor="ctr">
                    <a:solidFill>
                      <a:srgbClr val="9BD2D2"/>
                    </a:solidFill>
                  </a:tcPr>
                </a:tc>
                <a:extLst>
                  <a:ext uri="{0D108BD9-81ED-4DB2-BD59-A6C34878D82A}">
                    <a16:rowId xmlns:a16="http://schemas.microsoft.com/office/drawing/2014/main" val="10000"/>
                  </a:ext>
                </a:extLst>
              </a:tr>
              <a:tr h="588078">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U</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胃腸粘膜強化、肝臓機能強化</a:t>
                      </a:r>
                    </a:p>
                  </a:txBody>
                  <a:tcPr anchor="ctr"/>
                </a:tc>
                <a:extLst>
                  <a:ext uri="{0D108BD9-81ED-4DB2-BD59-A6C34878D82A}">
                    <a16:rowId xmlns:a16="http://schemas.microsoft.com/office/drawing/2014/main" val="10001"/>
                  </a:ext>
                </a:extLst>
              </a:tr>
              <a:tr h="588078">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C</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zh-TW" altLang="en-US" sz="2000" dirty="0">
                          <a:latin typeface="メイリオ" panose="020B0604030504040204" pitchFamily="50" charset="-128"/>
                          <a:ea typeface="メイリオ" panose="020B0604030504040204" pitchFamily="50" charset="-128"/>
                          <a:cs typeface="メイリオ" panose="020B0604030504040204" pitchFamily="50" charset="-128"/>
                        </a:rPr>
                        <a:t>抗酸化作用、風邪予防、美肌効果 </a:t>
                      </a:r>
                    </a:p>
                  </a:txBody>
                  <a:tcPr anchor="ctr"/>
                </a:tc>
                <a:extLst>
                  <a:ext uri="{0D108BD9-81ED-4DB2-BD59-A6C34878D82A}">
                    <a16:rowId xmlns:a16="http://schemas.microsoft.com/office/drawing/2014/main" val="10002"/>
                  </a:ext>
                </a:extLst>
              </a:tr>
              <a:tr h="588078">
                <a:tc>
                  <a:txBody>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β-</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カロテン</a:t>
                      </a:r>
                    </a:p>
                  </a:txBody>
                  <a:tcPr anchor="ctr">
                    <a:solidFill>
                      <a:srgbClr val="CFEAE9"/>
                    </a:solidFill>
                  </a:tcPr>
                </a:tc>
                <a:tc>
                  <a:txBody>
                    <a:bodyPr/>
                    <a:lstStyle/>
                    <a:p>
                      <a:r>
                        <a:rPr kumimoji="1" lang="zh-TW" altLang="en-US" sz="2000" dirty="0">
                          <a:latin typeface="メイリオ" panose="020B0604030504040204" pitchFamily="50" charset="-128"/>
                          <a:ea typeface="メイリオ" panose="020B0604030504040204" pitchFamily="50" charset="-128"/>
                          <a:cs typeface="メイリオ" panose="020B0604030504040204" pitchFamily="50" charset="-128"/>
                        </a:rPr>
                        <a:t>抗酸化作用、免疫力強化 </a:t>
                      </a:r>
                    </a:p>
                  </a:txBody>
                  <a:tcPr anchor="ctr"/>
                </a:tc>
                <a:extLst>
                  <a:ext uri="{0D108BD9-81ED-4DB2-BD59-A6C34878D82A}">
                    <a16:rowId xmlns:a16="http://schemas.microsoft.com/office/drawing/2014/main" val="10003"/>
                  </a:ext>
                </a:extLst>
              </a:tr>
              <a:tr h="588078">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イソチオシアネート</a:t>
                      </a:r>
                    </a:p>
                  </a:txBody>
                  <a:tcPr anchor="ctr">
                    <a:solidFill>
                      <a:srgbClr val="CFEAE9"/>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発がん予防、腫瘍化予防 </a:t>
                      </a:r>
                    </a:p>
                  </a:txBody>
                  <a:tcPr anchor="ctr"/>
                </a:tc>
                <a:extLst>
                  <a:ext uri="{0D108BD9-81ED-4DB2-BD59-A6C34878D82A}">
                    <a16:rowId xmlns:a16="http://schemas.microsoft.com/office/drawing/2014/main" val="10004"/>
                  </a:ext>
                </a:extLst>
              </a:tr>
              <a:tr h="588078">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カリウム</a:t>
                      </a:r>
                    </a:p>
                  </a:txBody>
                  <a:tcPr anchor="ctr">
                    <a:solidFill>
                      <a:srgbClr val="CFEAE9"/>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体内水分調節、高血圧抑制、筋肉の正常化 </a:t>
                      </a:r>
                    </a:p>
                  </a:txBody>
                  <a:tcPr anchor="ctr"/>
                </a:tc>
                <a:extLst>
                  <a:ext uri="{0D108BD9-81ED-4DB2-BD59-A6C34878D82A}">
                    <a16:rowId xmlns:a16="http://schemas.microsoft.com/office/drawing/2014/main" val="10005"/>
                  </a:ext>
                </a:extLst>
              </a:tr>
              <a:tr h="588078">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食物繊維</a:t>
                      </a:r>
                    </a:p>
                  </a:txBody>
                  <a:tcPr anchor="ctr">
                    <a:solidFill>
                      <a:srgbClr val="CFEAE9"/>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腸内環境を整える </a:t>
                      </a:r>
                    </a:p>
                  </a:txBody>
                  <a:tcPr anchor="ctr"/>
                </a:tc>
                <a:extLst>
                  <a:ext uri="{0D108BD9-81ED-4DB2-BD59-A6C34878D82A}">
                    <a16:rowId xmlns:a16="http://schemas.microsoft.com/office/drawing/2014/main" val="10006"/>
                  </a:ext>
                </a:extLst>
              </a:tr>
            </a:tbl>
          </a:graphicData>
        </a:graphic>
      </p:graphicFrame>
      <p:pic>
        <p:nvPicPr>
          <p:cNvPr id="8" name="Picture 4" descr="C:\Users\isasaki\Documents\佐々木データ\ターギス\MSD_JAN_ジャヌビア\JV_レシピ\キャベツ.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4591" y="80960"/>
            <a:ext cx="1516530" cy="153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監修・まとめ：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医療法人 二田哲博クリニック 姪浜・天神</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管理栄養士・野菜ソムリエ上級プロ 小園 亜由美 先生</a:t>
            </a:r>
          </a:p>
        </p:txBody>
      </p:sp>
    </p:spTree>
    <p:extLst>
      <p:ext uri="{BB962C8B-B14F-4D97-AF65-F5344CB8AC3E}">
        <p14:creationId xmlns:p14="http://schemas.microsoft.com/office/powerpoint/2010/main" val="314255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6</a:t>
            </a:fld>
            <a:endParaRPr lang="en-US" dirty="0"/>
          </a:p>
        </p:txBody>
      </p:sp>
      <p:sp>
        <p:nvSpPr>
          <p:cNvPr id="3" name="タイトル 2"/>
          <p:cNvSpPr>
            <a:spLocks noGrp="1"/>
          </p:cNvSpPr>
          <p:nvPr>
            <p:ph type="title"/>
          </p:nvPr>
        </p:nvSpPr>
        <p:spPr/>
        <p:txBody>
          <a:bodyPr>
            <a:normAutofit/>
          </a:bodyPr>
          <a:lstStyle/>
          <a:p>
            <a:r>
              <a:rPr kumimoji="1" lang="ja-JP" altLang="en-US" dirty="0"/>
              <a:t>新タマネギ：コレステロールを抑える</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2759" y="3307079"/>
            <a:ext cx="2422872" cy="29108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rot="21015880">
            <a:off x="244525" y="1201108"/>
            <a:ext cx="1669312" cy="446567"/>
          </a:xfrm>
          <a:prstGeom prst="roundRec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役菜ポイント</a:t>
            </a:r>
          </a:p>
        </p:txBody>
      </p:sp>
      <p:sp>
        <p:nvSpPr>
          <p:cNvPr id="13" name="テキスト ボックス 12"/>
          <p:cNvSpPr txBox="1"/>
          <p:nvPr/>
        </p:nvSpPr>
        <p:spPr>
          <a:xfrm>
            <a:off x="709404" y="1463687"/>
            <a:ext cx="6596678" cy="3354765"/>
          </a:xfrm>
          <a:prstGeom prst="rect">
            <a:avLst/>
          </a:prstGeom>
          <a:noFill/>
        </p:spPr>
        <p:txBody>
          <a:bodyPr wrap="none" rtlCol="0">
            <a:spAutoFit/>
          </a:bodyPr>
          <a:lstStyle/>
          <a:p>
            <a:r>
              <a:rPr lang="ja-JP" altLang="en-US" sz="2800" b="1"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栄養成分：</a:t>
            </a:r>
            <a:r>
              <a:rPr lang="ja-JP" altLang="en-US"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硫化アリル</a:t>
            </a:r>
            <a:endParaRPr lang="en-US" altLang="ja-JP"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刻むと涙が出てきます。</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これは硫化アリルという成分によるもので、</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とても強い殺菌作用を持っています。</a:t>
            </a:r>
          </a:p>
          <a:p>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それだけでなく、</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血栓予防、血中コレステロールが増えるのを抑えたり、</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インスリンや胃液の分泌を増やしたり、</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免疫力を高めてくれます。</a:t>
            </a:r>
          </a:p>
        </p:txBody>
      </p:sp>
      <p:sp>
        <p:nvSpPr>
          <p:cNvPr id="7" name="正方形/長方形 6"/>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監修・まとめ：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医療法人 二田哲博クリニック 姪浜・天神</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管理栄養士・野菜ソムリエ上級プロ 小園 亜由美 先生</a:t>
            </a:r>
          </a:p>
        </p:txBody>
      </p:sp>
    </p:spTree>
    <p:extLst>
      <p:ext uri="{BB962C8B-B14F-4D97-AF65-F5344CB8AC3E}">
        <p14:creationId xmlns:p14="http://schemas.microsoft.com/office/powerpoint/2010/main" val="396862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7</a:t>
            </a:fld>
            <a:endParaRPr lang="en-US" dirty="0"/>
          </a:p>
        </p:txBody>
      </p:sp>
      <p:sp>
        <p:nvSpPr>
          <p:cNvPr id="3" name="タイトル 2"/>
          <p:cNvSpPr>
            <a:spLocks noGrp="1"/>
          </p:cNvSpPr>
          <p:nvPr>
            <p:ph type="title"/>
          </p:nvPr>
        </p:nvSpPr>
        <p:spPr/>
        <p:txBody>
          <a:bodyPr>
            <a:normAutofit fontScale="90000"/>
          </a:bodyPr>
          <a:lstStyle/>
          <a:p>
            <a:r>
              <a:rPr kumimoji="1" lang="ja-JP" altLang="en-US" dirty="0"/>
              <a:t>ほかにもカラダにうれしい</a:t>
            </a:r>
            <a:br>
              <a:rPr kumimoji="1" lang="en-US" altLang="ja-JP" dirty="0"/>
            </a:br>
            <a:r>
              <a:rPr kumimoji="1" lang="ja-JP" altLang="en-US" dirty="0"/>
              <a:t>たくさんの効果が期待できます</a:t>
            </a:r>
          </a:p>
        </p:txBody>
      </p:sp>
      <p:graphicFrame>
        <p:nvGraphicFramePr>
          <p:cNvPr id="4" name="表 3"/>
          <p:cNvGraphicFramePr>
            <a:graphicFrameLocks noGrp="1"/>
          </p:cNvGraphicFramePr>
          <p:nvPr>
            <p:extLst>
              <p:ext uri="{D42A27DB-BD31-4B8C-83A1-F6EECF244321}">
                <p14:modId xmlns:p14="http://schemas.microsoft.com/office/powerpoint/2010/main" val="1118098703"/>
              </p:ext>
            </p:extLst>
          </p:nvPr>
        </p:nvGraphicFramePr>
        <p:xfrm>
          <a:off x="471367" y="1794603"/>
          <a:ext cx="8218048" cy="3135909"/>
        </p:xfrm>
        <a:graphic>
          <a:graphicData uri="http://schemas.openxmlformats.org/drawingml/2006/table">
            <a:tbl>
              <a:tblPr firstRow="1" bandRow="1">
                <a:tableStyleId>{5940675A-B579-460E-94D1-54222C63F5DA}</a:tableStyleId>
              </a:tblPr>
              <a:tblGrid>
                <a:gridCol w="2554605">
                  <a:extLst>
                    <a:ext uri="{9D8B030D-6E8A-4147-A177-3AD203B41FA5}">
                      <a16:colId xmlns:a16="http://schemas.microsoft.com/office/drawing/2014/main" val="20000"/>
                    </a:ext>
                  </a:extLst>
                </a:gridCol>
                <a:gridCol w="5663443">
                  <a:extLst>
                    <a:ext uri="{9D8B030D-6E8A-4147-A177-3AD203B41FA5}">
                      <a16:colId xmlns:a16="http://schemas.microsoft.com/office/drawing/2014/main" val="20001"/>
                    </a:ext>
                  </a:extLst>
                </a:gridCol>
              </a:tblGrid>
              <a:tr h="577943">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栄養成分</a:t>
                      </a:r>
                    </a:p>
                  </a:txBody>
                  <a:tcPr anchor="ctr">
                    <a:solidFill>
                      <a:srgbClr val="9BD2D2"/>
                    </a:solidFill>
                  </a:tcPr>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期待できる効果</a:t>
                      </a:r>
                    </a:p>
                  </a:txBody>
                  <a:tcPr anchor="ctr">
                    <a:solidFill>
                      <a:srgbClr val="9BD2D2"/>
                    </a:solidFill>
                  </a:tcPr>
                </a:tc>
                <a:extLst>
                  <a:ext uri="{0D108BD9-81ED-4DB2-BD59-A6C34878D82A}">
                    <a16:rowId xmlns:a16="http://schemas.microsoft.com/office/drawing/2014/main" val="10000"/>
                  </a:ext>
                </a:extLst>
              </a:tr>
              <a:tr h="645962">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硫化アリル</a:t>
                      </a:r>
                    </a:p>
                  </a:txBody>
                  <a:tcPr anchor="ctr">
                    <a:solidFill>
                      <a:srgbClr val="CFEAE9"/>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血圧を下げる、動脈硬化抑制作用、</a:t>
                      </a:r>
                      <a:b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中性脂肪を下げる </a:t>
                      </a:r>
                    </a:p>
                  </a:txBody>
                  <a:tcPr anchor="ctr"/>
                </a:tc>
                <a:extLst>
                  <a:ext uri="{0D108BD9-81ED-4DB2-BD59-A6C34878D82A}">
                    <a16:rowId xmlns:a16="http://schemas.microsoft.com/office/drawing/2014/main" val="10001"/>
                  </a:ext>
                </a:extLst>
              </a:tr>
              <a:tr h="577943">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B1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zh-TW" altLang="en-US" sz="2000" dirty="0">
                          <a:latin typeface="メイリオ" panose="020B0604030504040204" pitchFamily="50" charset="-128"/>
                          <a:ea typeface="メイリオ" panose="020B0604030504040204" pitchFamily="50" charset="-128"/>
                          <a:cs typeface="メイリオ" panose="020B0604030504040204" pitchFamily="50" charset="-128"/>
                        </a:rPr>
                        <a:t>疲労回復 </a:t>
                      </a:r>
                    </a:p>
                  </a:txBody>
                  <a:tcPr anchor="ctr"/>
                </a:tc>
                <a:extLst>
                  <a:ext uri="{0D108BD9-81ED-4DB2-BD59-A6C34878D82A}">
                    <a16:rowId xmlns:a16="http://schemas.microsoft.com/office/drawing/2014/main" val="10002"/>
                  </a:ext>
                </a:extLst>
              </a:tr>
              <a:tr h="645962">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ケルセチン</a:t>
                      </a:r>
                    </a:p>
                  </a:txBody>
                  <a:tcPr anchor="ctr">
                    <a:solidFill>
                      <a:srgbClr val="CFEAE9"/>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強力な抗酸化作用、高血圧予防、脂肪燃焼、</a:t>
                      </a:r>
                      <a:b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血流改善</a:t>
                      </a:r>
                    </a:p>
                  </a:txBody>
                  <a:tcPr anchor="ctr"/>
                </a:tc>
                <a:extLst>
                  <a:ext uri="{0D108BD9-81ED-4DB2-BD59-A6C34878D82A}">
                    <a16:rowId xmlns:a16="http://schemas.microsoft.com/office/drawing/2014/main" val="10003"/>
                  </a:ext>
                </a:extLst>
              </a:tr>
              <a:tr h="577943">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カリウム</a:t>
                      </a:r>
                    </a:p>
                  </a:txBody>
                  <a:tcPr anchor="ctr">
                    <a:solidFill>
                      <a:srgbClr val="CFEAE9"/>
                    </a:solidFill>
                  </a:tcPr>
                </a:tc>
                <a:tc>
                  <a:txBody>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体内水分調節、高血圧抑制、筋肉の正常化 </a:t>
                      </a:r>
                    </a:p>
                  </a:txBody>
                  <a:tcPr anchor="ctr"/>
                </a:tc>
                <a:extLst>
                  <a:ext uri="{0D108BD9-81ED-4DB2-BD59-A6C34878D82A}">
                    <a16:rowId xmlns:a16="http://schemas.microsoft.com/office/drawing/2014/main" val="10004"/>
                  </a:ext>
                </a:extLst>
              </a:tr>
            </a:tbl>
          </a:graphicData>
        </a:graphic>
      </p:graphicFrame>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65737" y="179704"/>
            <a:ext cx="1070842" cy="128651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監修・まとめ：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医療法人 二田哲博クリニック 姪浜・天神</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管理栄養士・野菜ソムリエ上級プロ 小園 亜由美 先生</a:t>
            </a:r>
          </a:p>
        </p:txBody>
      </p:sp>
    </p:spTree>
    <p:extLst>
      <p:ext uri="{BB962C8B-B14F-4D97-AF65-F5344CB8AC3E}">
        <p14:creationId xmlns:p14="http://schemas.microsoft.com/office/powerpoint/2010/main" val="312134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8</a:t>
            </a:fld>
            <a:endParaRPr lang="en-US" dirty="0"/>
          </a:p>
        </p:txBody>
      </p:sp>
      <p:sp>
        <p:nvSpPr>
          <p:cNvPr id="5" name="タイトル 4"/>
          <p:cNvSpPr>
            <a:spLocks noGrp="1"/>
          </p:cNvSpPr>
          <p:nvPr>
            <p:ph type="title"/>
          </p:nvPr>
        </p:nvSpPr>
        <p:spPr/>
        <p:txBody>
          <a:bodyPr anchor="b">
            <a:normAutofit/>
          </a:bodyPr>
          <a:lstStyle/>
          <a:p>
            <a:r>
              <a:rPr lang="en-US" altLang="ja-JP" sz="4000" dirty="0"/>
              <a:t>『</a:t>
            </a:r>
            <a:r>
              <a:rPr lang="ja-JP" altLang="en-US" sz="4000" dirty="0"/>
              <a:t>適材適食</a:t>
            </a:r>
            <a:r>
              <a:rPr lang="en-US" altLang="ja-JP" sz="4000" dirty="0"/>
              <a:t>』</a:t>
            </a:r>
            <a:endParaRPr kumimoji="1" lang="ja-JP" altLang="en-US" sz="4000" dirty="0"/>
          </a:p>
        </p:txBody>
      </p:sp>
      <p:sp>
        <p:nvSpPr>
          <p:cNvPr id="6" name="テキスト ボックス 5"/>
          <p:cNvSpPr txBox="1"/>
          <p:nvPr/>
        </p:nvSpPr>
        <p:spPr>
          <a:xfrm>
            <a:off x="3669349" y="90599"/>
            <a:ext cx="1800494" cy="307777"/>
          </a:xfrm>
          <a:prstGeom prst="rect">
            <a:avLst/>
          </a:prstGeom>
          <a:no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てきざいてきしょく</a:t>
            </a:r>
          </a:p>
        </p:txBody>
      </p:sp>
      <p:sp>
        <p:nvSpPr>
          <p:cNvPr id="7" name="テキスト ボックス 6"/>
          <p:cNvSpPr txBox="1"/>
          <p:nvPr/>
        </p:nvSpPr>
        <p:spPr>
          <a:xfrm>
            <a:off x="1812271" y="5293409"/>
            <a:ext cx="5519460" cy="1077218"/>
          </a:xfrm>
          <a:prstGeom prst="rect">
            <a:avLst/>
          </a:prstGeom>
          <a:noFill/>
        </p:spPr>
        <p:txBody>
          <a:bodyPr wrap="none" rtlCol="0">
            <a:spAutoFit/>
          </a:bodyPr>
          <a:lstStyle/>
          <a:p>
            <a:pPr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あなたに合った食べものを、</a:t>
            </a:r>
            <a:b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あなたに合った食べかたで。</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 descr="C:\Users\isasaki\Documents\佐々木データ\ターギス\MSD_JAN_ジャヌビア\JV_レシピ\適材適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245" y="1444136"/>
            <a:ext cx="3709511" cy="370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8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9</a:t>
            </a:fld>
            <a:endParaRPr lang="en-US" dirty="0"/>
          </a:p>
        </p:txBody>
      </p:sp>
      <p:sp>
        <p:nvSpPr>
          <p:cNvPr id="3" name="タイトル 2"/>
          <p:cNvSpPr>
            <a:spLocks noGrp="1"/>
          </p:cNvSpPr>
          <p:nvPr>
            <p:ph type="title"/>
          </p:nvPr>
        </p:nvSpPr>
        <p:spPr/>
        <p:txBody>
          <a:bodyPr/>
          <a:lstStyle/>
          <a:p>
            <a:r>
              <a:rPr kumimoji="1" lang="ja-JP" altLang="en-US" dirty="0"/>
              <a:t>たっぷり春キャベツと納豆のサラダ</a:t>
            </a:r>
          </a:p>
        </p:txBody>
      </p:sp>
      <p:sp>
        <p:nvSpPr>
          <p:cNvPr id="7" name="テキスト ボックス 6"/>
          <p:cNvSpPr txBox="1"/>
          <p:nvPr/>
        </p:nvSpPr>
        <p:spPr>
          <a:xfrm>
            <a:off x="1401901" y="4620091"/>
            <a:ext cx="6340197" cy="1569660"/>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単なるキャベツの千切りじゃあ面白くない！</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ということで納豆とペアリング。</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50g</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のキャベツもあっさり食べられちゃう</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魔法のサラダです。</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C:\Users\isasaki\Documents\佐々木データ\ターギス\MSD_JAN_ジャヌビア\JV_レシピ\B-Full_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88" y="1322195"/>
            <a:ext cx="5470424" cy="3074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0844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ＭＳ ＰゴシックAri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E5822D92-DE69-430D-BF65-E5965261837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画面に合わせる (4:3)</PresentationFormat>
  <Paragraphs>224</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ＭＳ Ｐゴシック</vt:lpstr>
      <vt:lpstr>メイリオ</vt:lpstr>
      <vt:lpstr>Arial</vt:lpstr>
      <vt:lpstr>Calibri</vt:lpstr>
      <vt:lpstr>Office ​​テーマ</vt:lpstr>
      <vt:lpstr>PowerPoint プレゼンテーション</vt:lpstr>
      <vt:lpstr>『役菜』とは？</vt:lpstr>
      <vt:lpstr>PowerPoint プレゼンテーション</vt:lpstr>
      <vt:lpstr>春キャベツ：潰瘍予防</vt:lpstr>
      <vt:lpstr>ほかにもカラダにうれしい たくさんの効果が期待できます</vt:lpstr>
      <vt:lpstr>新タマネギ：コレステロールを抑える</vt:lpstr>
      <vt:lpstr>ほかにもカラダにうれしい たくさんの効果が期待できます</vt:lpstr>
      <vt:lpstr>『適材適食』</vt:lpstr>
      <vt:lpstr>たっぷり春キャベツと納豆のサラダ</vt:lpstr>
      <vt:lpstr>たっぷり春キャベツと納豆のサラダ ―レシピ―</vt:lpstr>
      <vt:lpstr>新タマネギの甘味を楽しむスープ</vt:lpstr>
      <vt:lpstr>新タマネギの甘味を楽しむスープ ―レシピ―</vt:lpstr>
      <vt:lpstr>PowerPoint プレゼンテーション</vt:lpstr>
      <vt:lpstr>ご注意ください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2019-03-13T04:29:58Z</dcterms:created>
  <dcterms:modified xsi:type="dcterms:W3CDTF">2019-03-13T04:30:52Z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e3d7d9b7-3dfd-4cf5-a46e-28621d123ffb</vt:lpwstr>
  </property>
  <property fmtid="{D5CDD505-2E9C-101B-9397-08002B2CF9AE}" pid="3"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4" name="bjDocumentLabelXML-0">
    <vt:lpwstr>ames.com/2008/01/sie/internal/label"&gt;&lt;element uid="72a5d865-2c9e-41bb-b8a0-b31322cd1ede" value="" /&gt;&lt;/sisl&gt;</vt:lpwstr>
  </property>
  <property fmtid="{D5CDD505-2E9C-101B-9397-08002B2CF9AE}" pid="5" name="bjDocumentSecurityLabel">
    <vt:lpwstr>Not Classified</vt:lpwstr>
  </property>
</Properties>
</file>