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361" r:id="rId7"/>
    <p:sldId id="374" r:id="rId8"/>
    <p:sldId id="363" r:id="rId9"/>
    <p:sldId id="365" r:id="rId10"/>
    <p:sldId id="364" r:id="rId11"/>
    <p:sldId id="366" r:id="rId12"/>
    <p:sldId id="368" r:id="rId13"/>
    <p:sldId id="370" r:id="rId14"/>
    <p:sldId id="371" r:id="rId15"/>
    <p:sldId id="369" r:id="rId16"/>
    <p:sldId id="372" r:id="rId17"/>
    <p:sldId id="362" r:id="rId18"/>
    <p:sldId id="367" r:id="rId1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1">
          <p15:clr>
            <a:srgbClr val="A4A3A4"/>
          </p15:clr>
        </p15:guide>
        <p15:guide id="2" orient="horz" pos="840">
          <p15:clr>
            <a:srgbClr val="A4A3A4"/>
          </p15:clr>
        </p15:guide>
        <p15:guide id="3" pos="2880">
          <p15:clr>
            <a:srgbClr val="A4A3A4"/>
          </p15:clr>
        </p15:guide>
        <p15:guide id="4" pos="924">
          <p15:clr>
            <a:srgbClr val="A4A3A4"/>
          </p15:clr>
        </p15:guide>
        <p15:guide id="5" pos="156">
          <p15:clr>
            <a:srgbClr val="A4A3A4"/>
          </p15:clr>
        </p15:guide>
        <p15:guide id="6" pos="5605">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ukuoka" initials="t" lastIdx="2" clrIdx="0"/>
  <p:cmAuthor id="1" name="ikeda tetsuro" initials="ikeda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FEAE9"/>
    <a:srgbClr val="9BD2D2"/>
    <a:srgbClr val="009999"/>
    <a:srgbClr val="00B0F0"/>
    <a:srgbClr val="FF00FF"/>
    <a:srgbClr val="FEF2E8"/>
    <a:srgbClr val="92D05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2973" autoAdjust="0"/>
  </p:normalViewPr>
  <p:slideViewPr>
    <p:cSldViewPr snapToGrid="0">
      <p:cViewPr varScale="1">
        <p:scale>
          <a:sx n="76" d="100"/>
          <a:sy n="76" d="100"/>
        </p:scale>
        <p:origin x="2730" y="84"/>
      </p:cViewPr>
      <p:guideLst>
        <p:guide orient="horz" pos="2781"/>
        <p:guide orient="horz" pos="840"/>
        <p:guide pos="2880"/>
        <p:guide pos="924"/>
        <p:guide pos="156"/>
        <p:guide pos="5605"/>
      </p:guideLst>
    </p:cSldViewPr>
  </p:slideViewPr>
  <p:notesTextViewPr>
    <p:cViewPr>
      <p:scale>
        <a:sx n="1" d="1"/>
        <a:sy n="1" d="1"/>
      </p:scale>
      <p:origin x="0" y="0"/>
    </p:cViewPr>
  </p:notesTextViewPr>
  <p:notesViewPr>
    <p:cSldViewPr snapToGrid="0">
      <p:cViewPr varScale="1">
        <p:scale>
          <a:sx n="73" d="100"/>
          <a:sy n="73" d="100"/>
        </p:scale>
        <p:origin x="-2160" y="-108"/>
      </p:cViewPr>
      <p:guideLst>
        <p:guide orient="horz" pos="3223"/>
        <p:guide pos="22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977" cy="512143"/>
          </a:xfrm>
          <a:prstGeom prst="rect">
            <a:avLst/>
          </a:prstGeom>
        </p:spPr>
        <p:txBody>
          <a:bodyPr vert="horz" lIns="95433" tIns="47716" rIns="95433" bIns="4771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3"/>
            <a:ext cx="3076976" cy="512143"/>
          </a:xfrm>
          <a:prstGeom prst="rect">
            <a:avLst/>
          </a:prstGeom>
        </p:spPr>
        <p:txBody>
          <a:bodyPr vert="horz" lIns="95433" tIns="47716" rIns="95433" bIns="47716" rtlCol="0"/>
          <a:lstStyle>
            <a:lvl1pPr algn="r">
              <a:defRPr sz="1300"/>
            </a:lvl1pPr>
          </a:lstStyle>
          <a:p>
            <a:fld id="{55613E7F-AFD5-4D8D-85C7-09D09CCD72C1}" type="datetimeFigureOut">
              <a:rPr kumimoji="1" lang="ja-JP" altLang="en-US" smtClean="0"/>
              <a:t>2019/7/29</a:t>
            </a:fld>
            <a:endParaRPr kumimoji="1" lang="ja-JP" altLang="en-US"/>
          </a:p>
        </p:txBody>
      </p:sp>
      <p:sp>
        <p:nvSpPr>
          <p:cNvPr id="4" name="フッター プレースホルダー 3"/>
          <p:cNvSpPr>
            <a:spLocks noGrp="1"/>
          </p:cNvSpPr>
          <p:nvPr>
            <p:ph type="ftr" sz="quarter" idx="2"/>
          </p:nvPr>
        </p:nvSpPr>
        <p:spPr>
          <a:xfrm>
            <a:off x="3" y="9720824"/>
            <a:ext cx="3076977" cy="512142"/>
          </a:xfrm>
          <a:prstGeom prst="rect">
            <a:avLst/>
          </a:prstGeom>
        </p:spPr>
        <p:txBody>
          <a:bodyPr vert="horz" lIns="95433" tIns="47716" rIns="95433" bIns="4771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2142"/>
          </a:xfrm>
          <a:prstGeom prst="rect">
            <a:avLst/>
          </a:prstGeom>
        </p:spPr>
        <p:txBody>
          <a:bodyPr vert="horz" lIns="95433" tIns="47716" rIns="95433" bIns="47716" rtlCol="0" anchor="b"/>
          <a:lstStyle>
            <a:lvl1pPr algn="r">
              <a:defRPr sz="1300"/>
            </a:lvl1pPr>
          </a:lstStyle>
          <a:p>
            <a:fld id="{080CA10F-5BDE-424D-A8A1-C4743DB07370}" type="slidenum">
              <a:rPr kumimoji="1" lang="ja-JP" altLang="en-US" smtClean="0"/>
              <a:t>‹#›</a:t>
            </a:fld>
            <a:endParaRPr kumimoji="1" lang="ja-JP" altLang="en-US"/>
          </a:p>
        </p:txBody>
      </p:sp>
    </p:spTree>
    <p:extLst>
      <p:ext uri="{BB962C8B-B14F-4D97-AF65-F5344CB8AC3E}">
        <p14:creationId xmlns:p14="http://schemas.microsoft.com/office/powerpoint/2010/main" val="24684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33" tIns="47716" rIns="95433" bIns="477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0"/>
            <a:ext cx="3076364" cy="511731"/>
          </a:xfrm>
          <a:prstGeom prst="rect">
            <a:avLst/>
          </a:prstGeom>
        </p:spPr>
        <p:txBody>
          <a:bodyPr vert="horz" lIns="95433" tIns="47716" rIns="95433" bIns="47716" rtlCol="0"/>
          <a:lstStyle>
            <a:lvl1pPr algn="r">
              <a:defRPr sz="1300"/>
            </a:lvl1pPr>
          </a:lstStyle>
          <a:p>
            <a:fld id="{FF959978-A08F-487A-B7B5-94117BE056A2}" type="datetimeFigureOut">
              <a:rPr kumimoji="1" lang="ja-JP" altLang="en-US" smtClean="0"/>
              <a:t>2019/7/29</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33" tIns="47716" rIns="95433" bIns="47716"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33" tIns="47716" rIns="95433" bIns="47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33" tIns="47716" rIns="95433" bIns="477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6"/>
            <a:ext cx="3076364" cy="511731"/>
          </a:xfrm>
          <a:prstGeom prst="rect">
            <a:avLst/>
          </a:prstGeom>
        </p:spPr>
        <p:txBody>
          <a:bodyPr vert="horz" lIns="95433" tIns="47716" rIns="95433" bIns="47716" rtlCol="0" anchor="b"/>
          <a:lstStyle>
            <a:lvl1pPr algn="r">
              <a:defRPr sz="1300"/>
            </a:lvl1pPr>
          </a:lstStyle>
          <a:p>
            <a:fld id="{D7737110-859A-4121-AB5C-CB4143FA3BDA}" type="slidenum">
              <a:rPr kumimoji="1" lang="ja-JP" altLang="en-US" smtClean="0"/>
              <a:t>‹#›</a:t>
            </a:fld>
            <a:endParaRPr kumimoji="1" lang="ja-JP" altLang="en-US"/>
          </a:p>
        </p:txBody>
      </p:sp>
    </p:spTree>
    <p:extLst>
      <p:ext uri="{BB962C8B-B14F-4D97-AF65-F5344CB8AC3E}">
        <p14:creationId xmlns:p14="http://schemas.microsoft.com/office/powerpoint/2010/main" val="3852783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dirty="0"/>
              <a:t>人分で調理時間はおよそ</a:t>
            </a:r>
            <a:r>
              <a:rPr kumimoji="1" lang="en-US" altLang="ja-JP" dirty="0"/>
              <a:t>10</a:t>
            </a:r>
            <a:r>
              <a:rPr kumimoji="1" lang="ja-JP" altLang="en-US" dirty="0"/>
              <a:t>分。</a:t>
            </a:r>
            <a:endParaRPr kumimoji="1" lang="en-US" altLang="ja-JP" dirty="0"/>
          </a:p>
          <a:p>
            <a:r>
              <a:rPr kumimoji="1" lang="ja-JP" altLang="en-US" dirty="0"/>
              <a:t>材料は、ニンジン：</a:t>
            </a:r>
            <a:r>
              <a:rPr kumimoji="1" lang="en-US" altLang="ja-JP" dirty="0"/>
              <a:t>1</a:t>
            </a:r>
            <a:r>
              <a:rPr kumimoji="1" lang="ja-JP" altLang="en-US" dirty="0"/>
              <a:t>本、ツナ（水煮）：</a:t>
            </a:r>
            <a:r>
              <a:rPr kumimoji="1" lang="en-US" altLang="ja-JP" dirty="0"/>
              <a:t>1</a:t>
            </a:r>
            <a:r>
              <a:rPr kumimoji="1" lang="ja-JP" altLang="en-US" dirty="0"/>
              <a:t>缶、</a:t>
            </a:r>
            <a:r>
              <a:rPr kumimoji="1" lang="ja-JP" altLang="en-US" dirty="0" err="1"/>
              <a:t>ごま</a:t>
            </a:r>
            <a:r>
              <a:rPr kumimoji="1" lang="ja-JP" altLang="en-US" dirty="0"/>
              <a:t>油：小さじ</a:t>
            </a:r>
            <a:r>
              <a:rPr kumimoji="1" lang="en-US" altLang="ja-JP" dirty="0"/>
              <a:t>1</a:t>
            </a:r>
            <a:r>
              <a:rPr kumimoji="1" lang="ja-JP" altLang="en-US" dirty="0"/>
              <a:t>、めんつゆ（</a:t>
            </a:r>
            <a:r>
              <a:rPr kumimoji="1" lang="en-US" altLang="ja-JP" dirty="0"/>
              <a:t>2</a:t>
            </a:r>
            <a:r>
              <a:rPr kumimoji="1" lang="ja-JP" altLang="en-US" dirty="0"/>
              <a:t>倍濃縮）：大さじ</a:t>
            </a:r>
            <a:r>
              <a:rPr kumimoji="1" lang="en-US" altLang="ja-JP" dirty="0"/>
              <a:t>1</a:t>
            </a:r>
            <a:r>
              <a:rPr kumimoji="1" lang="ja-JP" altLang="en-US" dirty="0" err="1"/>
              <a:t>、</a:t>
            </a:r>
            <a:r>
              <a:rPr kumimoji="1" lang="ja-JP" altLang="en-US" dirty="0"/>
              <a:t>たまご：</a:t>
            </a:r>
            <a:r>
              <a:rPr kumimoji="1" lang="en-US" altLang="ja-JP" dirty="0"/>
              <a:t>1</a:t>
            </a:r>
            <a:r>
              <a:rPr kumimoji="1" lang="ja-JP" altLang="en-US" dirty="0"/>
              <a:t>個　です。</a:t>
            </a:r>
            <a:endParaRPr kumimoji="1" lang="en-US" altLang="ja-JP" dirty="0"/>
          </a:p>
          <a:p>
            <a:r>
              <a:rPr kumimoji="1" lang="ja-JP" altLang="en-US" dirty="0"/>
              <a:t>まず、ニンジンを千切りにします。スライサーをつかっても構いません。</a:t>
            </a:r>
            <a:endParaRPr kumimoji="1" lang="en-US" altLang="ja-JP" dirty="0"/>
          </a:p>
          <a:p>
            <a:r>
              <a:rPr kumimoji="1" lang="ja-JP" altLang="en-US" dirty="0"/>
              <a:t>次に、フライパンに</a:t>
            </a:r>
            <a:r>
              <a:rPr kumimoji="1" lang="ja-JP" altLang="en-US" dirty="0" err="1"/>
              <a:t>ごま</a:t>
            </a:r>
            <a:r>
              <a:rPr kumimoji="1" lang="ja-JP" altLang="en-US" dirty="0"/>
              <a:t>油を入れ、ニンジンを炒めます。</a:t>
            </a:r>
            <a:endParaRPr kumimoji="1" lang="en-US" altLang="ja-JP" dirty="0"/>
          </a:p>
          <a:p>
            <a:r>
              <a:rPr kumimoji="1" lang="ja-JP" altLang="en-US" dirty="0"/>
              <a:t>ニンジンに火が通ったら、汁気をきったツナ缶、めんつゆを加えます。</a:t>
            </a:r>
            <a:endParaRPr kumimoji="1" lang="en-US" altLang="ja-JP" dirty="0"/>
          </a:p>
          <a:p>
            <a:r>
              <a:rPr kumimoji="1" lang="ja-JP" altLang="en-US" dirty="0"/>
              <a:t>最後に溶きたまごを入れて、炒め合わせて完成です。</a:t>
            </a:r>
            <a:endParaRPr kumimoji="1" lang="en-US" altLang="ja-JP" dirty="0"/>
          </a:p>
          <a:p>
            <a:endParaRPr kumimoji="1" lang="en-US" altLang="ja-JP" dirty="0"/>
          </a:p>
          <a:p>
            <a:r>
              <a:rPr kumimoji="1" lang="en-US" altLang="ja-JP" dirty="0"/>
              <a:t>1</a:t>
            </a:r>
            <a:r>
              <a:rPr kumimoji="1" lang="ja-JP" altLang="en-US" dirty="0"/>
              <a:t>食分のエネルギーは</a:t>
            </a:r>
            <a:r>
              <a:rPr kumimoji="1" lang="en-US" altLang="ja-JP" dirty="0"/>
              <a:t>59kcal</a:t>
            </a:r>
            <a:r>
              <a:rPr kumimoji="1" lang="ja-JP" altLang="en-US" dirty="0"/>
              <a:t>で、その他の栄養素は、たんぱく質：</a:t>
            </a:r>
            <a:r>
              <a:rPr kumimoji="1" lang="en-US" altLang="ja-JP" dirty="0"/>
              <a:t>4.8g</a:t>
            </a:r>
            <a:r>
              <a:rPr kumimoji="1" lang="ja-JP" altLang="en-US" dirty="0"/>
              <a:t>、炭水化物：</a:t>
            </a:r>
            <a:r>
              <a:rPr kumimoji="1" lang="en-US" altLang="ja-JP" dirty="0"/>
              <a:t>4.2g</a:t>
            </a:r>
            <a:r>
              <a:rPr kumimoji="1" lang="ja-JP" altLang="en-US" dirty="0"/>
              <a:t>、食塩：</a:t>
            </a:r>
            <a:r>
              <a:rPr kumimoji="1" lang="en-US" altLang="ja-JP" dirty="0"/>
              <a:t>0.4g</a:t>
            </a:r>
            <a:r>
              <a:rPr kumimoji="1" lang="ja-JP" altLang="en-US" dirty="0"/>
              <a:t>、脂質：</a:t>
            </a:r>
            <a:r>
              <a:rPr kumimoji="1" lang="en-US" altLang="ja-JP" dirty="0"/>
              <a:t>2.5g</a:t>
            </a:r>
            <a:r>
              <a:rPr kumimoji="1" lang="ja-JP" altLang="en-US" dirty="0"/>
              <a:t>、食物繊維：</a:t>
            </a:r>
            <a:r>
              <a:rPr kumimoji="1" lang="en-US" altLang="ja-JP" dirty="0"/>
              <a:t>1.1g</a:t>
            </a:r>
            <a:r>
              <a:rPr kumimoji="1" lang="ja-JP" altLang="en-US" dirty="0"/>
              <a:t>となっています。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10</a:t>
            </a:fld>
            <a:endParaRPr kumimoji="1" lang="ja-JP" altLang="en-US"/>
          </a:p>
        </p:txBody>
      </p:sp>
    </p:spTree>
    <p:extLst>
      <p:ext uri="{BB962C8B-B14F-4D97-AF65-F5344CB8AC3E}">
        <p14:creationId xmlns:p14="http://schemas.microsoft.com/office/powerpoint/2010/main" val="273090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続いて「シイタケの骨太焼き」。</a:t>
            </a:r>
            <a:endParaRPr kumimoji="1" lang="en-US" altLang="ja-JP" dirty="0"/>
          </a:p>
          <a:p>
            <a:r>
              <a:rPr kumimoji="1" lang="ja-JP" altLang="en-US" dirty="0"/>
              <a:t>ビタミン</a:t>
            </a:r>
            <a:r>
              <a:rPr kumimoji="1" lang="en-US" altLang="ja-JP" dirty="0"/>
              <a:t>D</a:t>
            </a:r>
            <a:r>
              <a:rPr kumimoji="1" lang="ja-JP" altLang="en-US" dirty="0"/>
              <a:t>はチーズのカルシウム吸収を助ける働きがあり相性抜群。</a:t>
            </a:r>
            <a:endParaRPr kumimoji="1" lang="en-US" altLang="ja-JP" dirty="0"/>
          </a:p>
          <a:p>
            <a:r>
              <a:rPr kumimoji="1" lang="ja-JP" altLang="en-US" dirty="0"/>
              <a:t>シイタケは調理前に天日に当ててビタミン</a:t>
            </a:r>
            <a:r>
              <a:rPr kumimoji="1" lang="en-US" altLang="ja-JP" dirty="0"/>
              <a:t>D </a:t>
            </a:r>
            <a:r>
              <a:rPr kumimoji="1" lang="ja-JP" altLang="en-US" dirty="0"/>
              <a:t>をさらに増やしておきましょう。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11</a:t>
            </a:fld>
            <a:endParaRPr kumimoji="1" lang="ja-JP" altLang="en-US"/>
          </a:p>
        </p:txBody>
      </p:sp>
    </p:spTree>
    <p:extLst>
      <p:ext uri="{BB962C8B-B14F-4D97-AF65-F5344CB8AC3E}">
        <p14:creationId xmlns:p14="http://schemas.microsoft.com/office/powerpoint/2010/main" val="219928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人分で調理時間はおよそ</a:t>
            </a:r>
            <a:r>
              <a:rPr kumimoji="1" lang="en-US" altLang="ja-JP" dirty="0"/>
              <a:t>5</a:t>
            </a:r>
            <a:r>
              <a:rPr kumimoji="1" lang="ja-JP" altLang="en-US" dirty="0"/>
              <a:t>分。</a:t>
            </a:r>
            <a:endParaRPr kumimoji="1" lang="en-US" altLang="ja-JP" dirty="0"/>
          </a:p>
          <a:p>
            <a:r>
              <a:rPr kumimoji="1" lang="ja-JP" altLang="en-US" dirty="0"/>
              <a:t>材料は、シイタケ：</a:t>
            </a:r>
            <a:r>
              <a:rPr kumimoji="1" lang="en-US" altLang="ja-JP" dirty="0"/>
              <a:t>4</a:t>
            </a:r>
            <a:r>
              <a:rPr kumimoji="1" lang="ja-JP" altLang="en-US" dirty="0"/>
              <a:t>個、しょうゆ：</a:t>
            </a:r>
            <a:r>
              <a:rPr kumimoji="1" lang="en-US" altLang="ja-JP" dirty="0"/>
              <a:t>0.4g</a:t>
            </a:r>
            <a:r>
              <a:rPr kumimoji="1" lang="ja-JP" altLang="en-US" dirty="0" err="1"/>
              <a:t>、</a:t>
            </a:r>
            <a:r>
              <a:rPr kumimoji="1" lang="ja-JP" altLang="en-US" dirty="0"/>
              <a:t>とろけるチーズ：</a:t>
            </a:r>
            <a:r>
              <a:rPr kumimoji="1" lang="en-US" altLang="ja-JP" dirty="0"/>
              <a:t>20g</a:t>
            </a:r>
            <a:r>
              <a:rPr kumimoji="1" lang="ja-JP" altLang="en-US" dirty="0"/>
              <a:t>　です。</a:t>
            </a:r>
            <a:endParaRPr kumimoji="1" lang="en-US" altLang="ja-JP" dirty="0"/>
          </a:p>
          <a:p>
            <a:endParaRPr kumimoji="1" lang="en-US" altLang="ja-JP" dirty="0"/>
          </a:p>
          <a:p>
            <a:r>
              <a:rPr kumimoji="1" lang="ja-JP" altLang="en-US" dirty="0"/>
              <a:t>まず、シイタケの軸を取ります。</a:t>
            </a:r>
          </a:p>
          <a:p>
            <a:r>
              <a:rPr kumimoji="1" lang="ja-JP" altLang="en-US" dirty="0"/>
              <a:t>シイタケの笠の部分にしょうゆを数滴かけ、とろけるチーズを載せてオーブントースターで約</a:t>
            </a:r>
            <a:r>
              <a:rPr kumimoji="1" lang="en-US" altLang="ja-JP" dirty="0"/>
              <a:t>3</a:t>
            </a:r>
            <a:r>
              <a:rPr kumimoji="1" lang="ja-JP" altLang="en-US" dirty="0"/>
              <a:t>分程度焼きます。</a:t>
            </a:r>
          </a:p>
          <a:p>
            <a:r>
              <a:rPr kumimoji="1" lang="ja-JP" altLang="en-US" dirty="0"/>
              <a:t>ほんのり焦げ目がついたら取り出し、盛りつけます。</a:t>
            </a:r>
          </a:p>
          <a:p>
            <a:r>
              <a:rPr kumimoji="1" lang="ja-JP" altLang="en-US" dirty="0"/>
              <a:t>取ったシイタケの軸も焼いて一緒に食べてもいいですね。</a:t>
            </a:r>
          </a:p>
          <a:p>
            <a:endParaRPr kumimoji="1" lang="en-US" altLang="ja-JP" dirty="0"/>
          </a:p>
          <a:p>
            <a:r>
              <a:rPr kumimoji="1" lang="en-US" altLang="ja-JP"/>
              <a:t>1</a:t>
            </a:r>
            <a:r>
              <a:rPr kumimoji="1" lang="ja-JP" altLang="en-US"/>
              <a:t>食分</a:t>
            </a:r>
            <a:r>
              <a:rPr kumimoji="1" lang="ja-JP" altLang="en-US" dirty="0"/>
              <a:t>あたりのエネルギーは</a:t>
            </a:r>
            <a:r>
              <a:rPr kumimoji="1" lang="en-US" altLang="ja-JP" dirty="0"/>
              <a:t>38kcal</a:t>
            </a:r>
            <a:r>
              <a:rPr kumimoji="1" lang="ja-JP" altLang="en-US" dirty="0"/>
              <a:t>で、その他の栄養素は、たんぱく質：</a:t>
            </a:r>
            <a:r>
              <a:rPr kumimoji="1" lang="en-US" altLang="ja-JP" dirty="0"/>
              <a:t>2.9g</a:t>
            </a:r>
            <a:r>
              <a:rPr kumimoji="1" lang="ja-JP" altLang="en-US" dirty="0"/>
              <a:t>、炭水化物：</a:t>
            </a:r>
            <a:r>
              <a:rPr kumimoji="1" lang="en-US" altLang="ja-JP" dirty="0"/>
              <a:t>1.3g</a:t>
            </a:r>
            <a:r>
              <a:rPr kumimoji="1" lang="ja-JP" altLang="en-US" dirty="0" err="1"/>
              <a:t>、</a:t>
            </a:r>
            <a:r>
              <a:rPr kumimoji="1" lang="ja-JP" altLang="en-US" dirty="0"/>
              <a:t>食塩：</a:t>
            </a:r>
            <a:r>
              <a:rPr kumimoji="1" lang="en-US" altLang="ja-JP" dirty="0"/>
              <a:t>0.3g</a:t>
            </a:r>
            <a:r>
              <a:rPr kumimoji="1" lang="ja-JP" altLang="en-US" dirty="0" err="1"/>
              <a:t>、</a:t>
            </a:r>
            <a:r>
              <a:rPr kumimoji="1" lang="ja-JP" altLang="en-US" dirty="0"/>
              <a:t>脂質：</a:t>
            </a:r>
            <a:r>
              <a:rPr kumimoji="1" lang="en-US" altLang="ja-JP" dirty="0"/>
              <a:t>2.7g</a:t>
            </a:r>
            <a:r>
              <a:rPr kumimoji="1" lang="ja-JP" altLang="en-US" dirty="0" err="1"/>
              <a:t>、</a:t>
            </a:r>
            <a:r>
              <a:rPr kumimoji="1" lang="ja-JP" altLang="en-US" dirty="0"/>
              <a:t>食物繊維：</a:t>
            </a:r>
            <a:r>
              <a:rPr kumimoji="1" lang="en-US" altLang="ja-JP" dirty="0"/>
              <a:t>0.9g</a:t>
            </a:r>
            <a:r>
              <a:rPr kumimoji="1" lang="ja-JP" altLang="en-US" dirty="0"/>
              <a:t>となっています。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12</a:t>
            </a:fld>
            <a:endParaRPr kumimoji="1" lang="ja-JP" altLang="en-US"/>
          </a:p>
        </p:txBody>
      </p:sp>
    </p:spTree>
    <p:extLst>
      <p:ext uri="{BB962C8B-B14F-4D97-AF65-F5344CB8AC3E}">
        <p14:creationId xmlns:p14="http://schemas.microsoft.com/office/powerpoint/2010/main" val="70638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カラダの調子を整えてくれる成分をたくさん含んだ野菜は糖尿病をはじめ生活習慣病には欠かすことのできない食材です。</a:t>
            </a:r>
          </a:p>
          <a:p>
            <a:r>
              <a:rPr kumimoji="1" lang="ja-JP" altLang="en-US" dirty="0"/>
              <a:t>食事のいちばん最初は野菜から食べる「ベジファースト」で朝昼晩の</a:t>
            </a:r>
            <a:r>
              <a:rPr kumimoji="1" lang="en-US" altLang="ja-JP" dirty="0"/>
              <a:t>3</a:t>
            </a:r>
            <a:r>
              <a:rPr kumimoji="1" lang="ja-JP" altLang="en-US" dirty="0"/>
              <a:t>食、</a:t>
            </a:r>
            <a:r>
              <a:rPr kumimoji="1" lang="en-US" altLang="ja-JP" dirty="0"/>
              <a:t>1</a:t>
            </a:r>
            <a:r>
              <a:rPr kumimoji="1" lang="ja-JP" altLang="en-US" dirty="0"/>
              <a:t>日合計</a:t>
            </a:r>
            <a:r>
              <a:rPr kumimoji="1" lang="en-US" altLang="ja-JP" dirty="0"/>
              <a:t>350g</a:t>
            </a:r>
            <a:r>
              <a:rPr kumimoji="1" lang="ja-JP" altLang="en-US" dirty="0"/>
              <a:t>の野菜を摂るようにしましょう。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13</a:t>
            </a:fld>
            <a:endParaRPr kumimoji="1" lang="ja-JP" altLang="en-US"/>
          </a:p>
        </p:txBody>
      </p:sp>
    </p:spTree>
    <p:extLst>
      <p:ext uri="{BB962C8B-B14F-4D97-AF65-F5344CB8AC3E}">
        <p14:creationId xmlns:p14="http://schemas.microsoft.com/office/powerpoint/2010/main" val="397488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本スライド内の表現は全ての人が対象ではない場合があります。</a:t>
            </a:r>
          </a:p>
          <a:p>
            <a:r>
              <a:rPr kumimoji="1" lang="ja-JP" altLang="en-US" dirty="0"/>
              <a:t>現在治療中の方は必ず担当医や管理栄養士の指示に従ってください。</a:t>
            </a:r>
          </a:p>
          <a:p>
            <a:r>
              <a:rPr kumimoji="1" lang="ja-JP" altLang="en-US" dirty="0"/>
              <a:t>食事療法は医療行為です。ひとりひとりの身体の状態に合わせた適切でオーダーメイドなカウンセリングが必要です。</a:t>
            </a:r>
          </a:p>
          <a:p>
            <a:r>
              <a:rPr kumimoji="1" lang="ja-JP" altLang="en-US" dirty="0"/>
              <a:t>充分に注意してください。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14</a:t>
            </a:fld>
            <a:endParaRPr kumimoji="1" lang="ja-JP" altLang="en-US"/>
          </a:p>
        </p:txBody>
      </p:sp>
    </p:spTree>
    <p:extLst>
      <p:ext uri="{BB962C8B-B14F-4D97-AF65-F5344CB8AC3E}">
        <p14:creationId xmlns:p14="http://schemas.microsoft.com/office/powerpoint/2010/main" val="23415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野菜は、糖尿病をはじめ生活習慣病の食事療法には欠かすことのできない食材です。</a:t>
            </a:r>
          </a:p>
          <a:p>
            <a:endParaRPr kumimoji="1" lang="en-US" altLang="ja-JP" dirty="0"/>
          </a:p>
          <a:p>
            <a:r>
              <a:rPr kumimoji="1" lang="ja-JP" altLang="en-US" dirty="0"/>
              <a:t>健康なカラダづくりに役立つ野菜を</a:t>
            </a:r>
            <a:r>
              <a:rPr kumimoji="1" lang="en-US" altLang="ja-JP" dirty="0"/>
              <a:t>【</a:t>
            </a:r>
            <a:r>
              <a:rPr kumimoji="1" lang="ja-JP" altLang="en-US" dirty="0"/>
              <a:t>役菜（やくさい）</a:t>
            </a:r>
            <a:r>
              <a:rPr kumimoji="1" lang="en-US" altLang="ja-JP" dirty="0"/>
              <a:t>】</a:t>
            </a:r>
            <a:r>
              <a:rPr kumimoji="1" lang="ja-JP" altLang="en-US" dirty="0"/>
              <a:t>と呼び、旬を迎える野菜たちが持つ特徴的な栄養や成分を充分に引きだして美味しく楽しく頂くためのポイントをご紹介します。</a:t>
            </a:r>
            <a:endParaRPr kumimoji="1" lang="en-US" altLang="ja-JP"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a:t>
            </a:fld>
            <a:endParaRPr kumimoji="1" lang="ja-JP" altLang="en-US"/>
          </a:p>
        </p:txBody>
      </p:sp>
    </p:spTree>
    <p:extLst>
      <p:ext uri="{BB962C8B-B14F-4D97-AF65-F5344CB8AC3E}">
        <p14:creationId xmlns:p14="http://schemas.microsoft.com/office/powerpoint/2010/main" val="344171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3">
              <a:defRPr/>
            </a:pPr>
            <a:r>
              <a:rPr kumimoji="1" lang="ja-JP" altLang="en-US" dirty="0"/>
              <a:t>「旬の役菜」秋号では、ニンジンとシイタケを取り上げ、栄養素やおいしくいただくレシピをご紹介します。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3</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旬のニンジンのカラダに役立つ役菜ポイントは「</a:t>
            </a:r>
            <a:r>
              <a:rPr kumimoji="1" lang="en-US" altLang="ja-JP" dirty="0"/>
              <a:t>β‐</a:t>
            </a:r>
            <a:r>
              <a:rPr kumimoji="1" lang="ja-JP" altLang="en-US" dirty="0"/>
              <a:t>カロテン」です。</a:t>
            </a:r>
          </a:p>
          <a:p>
            <a:r>
              <a:rPr kumimoji="1" lang="ja-JP" altLang="en-US" dirty="0"/>
              <a:t>ニンジンの鮮やかなオレンジ色はカラダが錆びるのを防ぐ抗酸化作用のある</a:t>
            </a:r>
            <a:r>
              <a:rPr kumimoji="1" lang="en-US" altLang="ja-JP" dirty="0"/>
              <a:t>β‐</a:t>
            </a:r>
            <a:r>
              <a:rPr kumimoji="1" lang="ja-JP" altLang="en-US" dirty="0"/>
              <a:t>カロテンの色です。</a:t>
            </a:r>
          </a:p>
          <a:p>
            <a:r>
              <a:rPr kumimoji="1" lang="ja-JP" altLang="en-US" dirty="0"/>
              <a:t>その</a:t>
            </a:r>
            <a:r>
              <a:rPr kumimoji="1" lang="en-US" altLang="ja-JP" dirty="0"/>
              <a:t>β‐</a:t>
            </a:r>
            <a:r>
              <a:rPr kumimoji="1" lang="ja-JP" altLang="en-US" dirty="0"/>
              <a:t>カロテンのほとんどはニンジンの外皮の部分に集まっています。</a:t>
            </a:r>
            <a:br>
              <a:rPr kumimoji="1" lang="ja-JP" altLang="en-US" dirty="0"/>
            </a:br>
            <a:r>
              <a:rPr kumimoji="1" lang="ja-JP" altLang="en-US" dirty="0"/>
              <a:t>油ととても相性がよく熱にも強い成分です。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4</a:t>
            </a:fld>
            <a:endParaRPr kumimoji="1" lang="ja-JP" altLang="en-US"/>
          </a:p>
        </p:txBody>
      </p:sp>
    </p:spTree>
    <p:extLst>
      <p:ext uri="{BB962C8B-B14F-4D97-AF65-F5344CB8AC3E}">
        <p14:creationId xmlns:p14="http://schemas.microsoft.com/office/powerpoint/2010/main" val="22525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3">
              <a:defRPr/>
            </a:pPr>
            <a:r>
              <a:rPr kumimoji="1" lang="ja-JP" altLang="en-US" dirty="0"/>
              <a:t>「</a:t>
            </a:r>
            <a:r>
              <a:rPr kumimoji="1" lang="en-US" altLang="ja-JP" dirty="0"/>
              <a:t>β‐</a:t>
            </a:r>
            <a:r>
              <a:rPr kumimoji="1" lang="ja-JP" altLang="en-US" dirty="0"/>
              <a:t>カロテン」の他にも、ニンジンには食物繊維、カリウム、ポリフェノールなど、私たちのカラダにうれしい栄養がたくさん含まれています。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5</a:t>
            </a:fld>
            <a:endParaRPr kumimoji="1" lang="ja-JP" altLang="en-US"/>
          </a:p>
        </p:txBody>
      </p:sp>
    </p:spTree>
    <p:extLst>
      <p:ext uri="{BB962C8B-B14F-4D97-AF65-F5344CB8AC3E}">
        <p14:creationId xmlns:p14="http://schemas.microsoft.com/office/powerpoint/2010/main" val="347136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旬のシイタケのカラダに役立つ役菜ポイントは「ビタミン</a:t>
            </a:r>
            <a:r>
              <a:rPr kumimoji="1" lang="en-US" altLang="ja-JP" dirty="0"/>
              <a:t>D</a:t>
            </a:r>
            <a:r>
              <a:rPr kumimoji="1" lang="ja-JP" altLang="en-US" dirty="0"/>
              <a:t>」です。</a:t>
            </a:r>
            <a:endParaRPr kumimoji="1" lang="en-US" altLang="ja-JP" dirty="0"/>
          </a:p>
          <a:p>
            <a:r>
              <a:rPr kumimoji="1" lang="ja-JP" altLang="en-US" dirty="0"/>
              <a:t>ビタミン</a:t>
            </a:r>
            <a:r>
              <a:rPr kumimoji="1" lang="en-US" altLang="ja-JP" dirty="0"/>
              <a:t>D</a:t>
            </a:r>
            <a:r>
              <a:rPr kumimoji="1" lang="ja-JP" altLang="en-US" dirty="0"/>
              <a:t>には、カルシムの吸収を助け、丈夫な骨をつくる働きがあり、骨粗しょう症の予防の観点からも注目されています。</a:t>
            </a:r>
            <a:br>
              <a:rPr kumimoji="1" lang="ja-JP" altLang="en-US" dirty="0"/>
            </a:br>
            <a:endParaRPr kumimoji="1" lang="ja-JP" altLang="en-US" dirty="0"/>
          </a:p>
          <a:p>
            <a:r>
              <a:rPr kumimoji="1" lang="ja-JP" altLang="en-US" dirty="0"/>
              <a:t>さらに食物繊維もたくさん含まれています。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6</a:t>
            </a:fld>
            <a:endParaRPr kumimoji="1" lang="ja-JP" altLang="en-US"/>
          </a:p>
        </p:txBody>
      </p:sp>
    </p:spTree>
    <p:extLst>
      <p:ext uri="{BB962C8B-B14F-4D97-AF65-F5344CB8AC3E}">
        <p14:creationId xmlns:p14="http://schemas.microsoft.com/office/powerpoint/2010/main" val="175119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3">
              <a:defRPr/>
            </a:pPr>
            <a:r>
              <a:rPr kumimoji="1" lang="ja-JP" altLang="en-US" dirty="0"/>
              <a:t>「ビタミン</a:t>
            </a:r>
            <a:r>
              <a:rPr kumimoji="1" lang="en-US" altLang="ja-JP" dirty="0"/>
              <a:t>D</a:t>
            </a:r>
            <a:r>
              <a:rPr kumimoji="1" lang="ja-JP" altLang="en-US" dirty="0"/>
              <a:t>」の他にも、シイタケには食物繊維、カリウム、ビタミン</a:t>
            </a:r>
            <a:r>
              <a:rPr kumimoji="1" lang="en-US" altLang="ja-JP" dirty="0"/>
              <a:t>B1</a:t>
            </a:r>
            <a:r>
              <a:rPr kumimoji="1" lang="ja-JP" altLang="en-US" dirty="0" err="1"/>
              <a:t>、</a:t>
            </a:r>
            <a:r>
              <a:rPr kumimoji="1" lang="ja-JP" altLang="en-US" dirty="0"/>
              <a:t>ビタミン</a:t>
            </a:r>
            <a:r>
              <a:rPr kumimoji="1" lang="en-US" altLang="ja-JP" dirty="0"/>
              <a:t>B2</a:t>
            </a:r>
            <a:r>
              <a:rPr kumimoji="1" lang="ja-JP" altLang="en-US" dirty="0"/>
              <a:t>など私たちのカラダにうれしい栄養がたくさん含まれています。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7</a:t>
            </a:fld>
            <a:endParaRPr kumimoji="1" lang="ja-JP" altLang="en-US"/>
          </a:p>
        </p:txBody>
      </p:sp>
    </p:spTree>
    <p:extLst>
      <p:ext uri="{BB962C8B-B14F-4D97-AF65-F5344CB8AC3E}">
        <p14:creationId xmlns:p14="http://schemas.microsoft.com/office/powerpoint/2010/main" val="351215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それでは、旬のニンジンとシイタケを使ったレシピをご紹介します。</a:t>
            </a:r>
          </a:p>
          <a:p>
            <a:r>
              <a:rPr kumimoji="1" lang="ja-JP" altLang="en-US" dirty="0"/>
              <a:t>ぜひおうちで作ってみてください。</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8</a:t>
            </a:fld>
            <a:endParaRPr kumimoji="1" lang="ja-JP" altLang="en-US"/>
          </a:p>
        </p:txBody>
      </p:sp>
    </p:spTree>
    <p:extLst>
      <p:ext uri="{BB962C8B-B14F-4D97-AF65-F5344CB8AC3E}">
        <p14:creationId xmlns:p14="http://schemas.microsoft.com/office/powerpoint/2010/main" val="377352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まずは「ツナ入り ニンジン</a:t>
            </a:r>
            <a:r>
              <a:rPr kumimoji="1" lang="ja-JP" altLang="en-US" dirty="0" err="1"/>
              <a:t>しりしり</a:t>
            </a:r>
            <a:r>
              <a:rPr kumimoji="1" lang="ja-JP" altLang="en-US" dirty="0"/>
              <a:t>」。</a:t>
            </a:r>
            <a:endParaRPr kumimoji="1" lang="en-US" altLang="ja-JP" dirty="0"/>
          </a:p>
          <a:p>
            <a:r>
              <a:rPr kumimoji="1" lang="el-GR" altLang="ja-JP" dirty="0"/>
              <a:t>β‐</a:t>
            </a:r>
            <a:r>
              <a:rPr kumimoji="1" lang="ja-JP" altLang="en-US" dirty="0"/>
              <a:t>カロテンを効率良く吸収するために油を使いますが、水煮ツナ缶とごま油を使うのがポイント。</a:t>
            </a:r>
          </a:p>
          <a:p>
            <a:r>
              <a:rPr kumimoji="1" lang="ja-JP" altLang="en-US" dirty="0"/>
              <a:t>エネルギーも抑えた上に風味も格段にアップします。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9</a:t>
            </a:fld>
            <a:endParaRPr kumimoji="1" lang="ja-JP" altLang="en-US"/>
          </a:p>
        </p:txBody>
      </p:sp>
    </p:spTree>
    <p:extLst>
      <p:ext uri="{BB962C8B-B14F-4D97-AF65-F5344CB8AC3E}">
        <p14:creationId xmlns:p14="http://schemas.microsoft.com/office/powerpoint/2010/main" val="53665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pt_cov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512" cy="6885384"/>
          </a:xfrm>
          <a:prstGeom prst="rect">
            <a:avLst/>
          </a:prstGeom>
        </p:spPr>
      </p:pic>
      <p:sp>
        <p:nvSpPr>
          <p:cNvPr id="3" name="サブタイトル 2"/>
          <p:cNvSpPr>
            <a:spLocks noGrp="1"/>
          </p:cNvSpPr>
          <p:nvPr>
            <p:ph type="subTitle" idx="1"/>
          </p:nvPr>
        </p:nvSpPr>
        <p:spPr>
          <a:xfrm>
            <a:off x="1371600" y="4460534"/>
            <a:ext cx="6400800" cy="147173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9"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chemeClr val="bg1"/>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10" name="タイトル 9"/>
          <p:cNvSpPr>
            <a:spLocks noGrp="1"/>
          </p:cNvSpPr>
          <p:nvPr>
            <p:ph type="title"/>
          </p:nvPr>
        </p:nvSpPr>
        <p:spPr>
          <a:xfrm>
            <a:off x="457200" y="2744042"/>
            <a:ext cx="8229600" cy="980728"/>
          </a:xfrm>
        </p:spPr>
        <p:txBody>
          <a:bodyPr/>
          <a:lstStyle>
            <a:lvl1pPr algn="ctr">
              <a:defRPr/>
            </a:lvl1pPr>
          </a:lstStyle>
          <a:p>
            <a:r>
              <a:rPr kumimoji="1" lang="ja-JP" altLang="en-US" dirty="0"/>
              <a:t>マスター タイトルの書式設定</a:t>
            </a:r>
          </a:p>
        </p:txBody>
      </p:sp>
    </p:spTree>
    <p:extLst>
      <p:ext uri="{BB962C8B-B14F-4D97-AF65-F5344CB8AC3E}">
        <p14:creationId xmlns:p14="http://schemas.microsoft.com/office/powerpoint/2010/main" val="18917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0038" y="1328147"/>
            <a:ext cx="8543925" cy="4997083"/>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8" name="タイトル 7"/>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375153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429000"/>
            <a:ext cx="7772400" cy="1362075"/>
          </a:xfrm>
          <a:prstGeom prst="rect">
            <a:avLst/>
          </a:prstGeom>
        </p:spPr>
        <p:txBody>
          <a:bodyPr anchor="t"/>
          <a:lstStyle>
            <a:lvl1pPr algn="ctr">
              <a:defRPr sz="40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1928813"/>
            <a:ext cx="7772400" cy="1500187"/>
          </a:xfrm>
          <a:prstGeom prst="rect">
            <a:avLst/>
          </a:prstGeom>
        </p:spPr>
        <p:txBody>
          <a:bodyPr anchor="b"/>
          <a:lstStyle>
            <a:lvl1pPr marL="0" indent="0" algn="ctr">
              <a:buNone/>
              <a:defRPr sz="2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20981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7" name="タイトル 6"/>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846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3912457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descr="pt_naka2.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130"/>
          <p:cNvSpPr>
            <a:spLocks noChangeArrowheads="1"/>
          </p:cNvSpPr>
          <p:nvPr/>
        </p:nvSpPr>
        <p:spPr bwMode="auto">
          <a:xfrm>
            <a:off x="306650"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rgbClr val="000000"/>
                </a:solidFill>
                <a:latin typeface="Arial" pitchFamily="34" charset="0"/>
                <a:ea typeface="ＭＳ Ｐゴシック" pitchFamily="50" charset="-128"/>
              </a:rPr>
              <a:t>JAN19SS0104</a:t>
            </a:r>
          </a:p>
        </p:txBody>
      </p:sp>
      <p:sp>
        <p:nvSpPr>
          <p:cNvPr id="4" name="タイトル プレースホルダー 3"/>
          <p:cNvSpPr>
            <a:spLocks noGrp="1"/>
          </p:cNvSpPr>
          <p:nvPr>
            <p:ph type="title"/>
          </p:nvPr>
        </p:nvSpPr>
        <p:spPr>
          <a:xfrm>
            <a:off x="885825" y="15547"/>
            <a:ext cx="7372350" cy="980728"/>
          </a:xfrm>
          <a:prstGeom prst="rect">
            <a:avLst/>
          </a:prstGeom>
        </p:spPr>
        <p:txBody>
          <a:bodyPr vert="horz" lIns="91440" tIns="126000" rIns="91440" bIns="36000" rtlCol="0" anchor="ctr">
            <a:normAutofit/>
          </a:bodyPr>
          <a:lstStyle/>
          <a:p>
            <a:r>
              <a:rPr kumimoji="1" lang="ja-JP" altLang="en-US" dirty="0"/>
              <a:t>マスター タイトルの書式設定</a:t>
            </a:r>
          </a:p>
        </p:txBody>
      </p:sp>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10290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defTabSz="914400" rtl="0" eaLnBrk="1" latinLnBrk="0" hangingPunct="1">
        <a:spcBef>
          <a:spcPct val="0"/>
        </a:spcBef>
        <a:buNone/>
        <a:defRPr kumimoji="1" sz="32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966788" y="4460534"/>
            <a:ext cx="7210425" cy="1471730"/>
          </a:xfrm>
        </p:spPr>
        <p:txBody>
          <a:bodyPr/>
          <a:lstStyle/>
          <a:p>
            <a:r>
              <a:rPr lang="ja-JP" altLang="en-US" sz="1600" dirty="0"/>
              <a:t>監修</a:t>
            </a:r>
            <a:endParaRPr lang="en-US" altLang="ja-JP" sz="1600" dirty="0"/>
          </a:p>
          <a:p>
            <a:r>
              <a:rPr lang="ja-JP" altLang="en-US" sz="1600" dirty="0"/>
              <a:t>医療法人 二田哲博クリニック 姪浜・天神</a:t>
            </a:r>
            <a:br>
              <a:rPr lang="en-US" altLang="ja-JP" sz="1600" dirty="0"/>
            </a:br>
            <a:r>
              <a:rPr lang="ja-JP" altLang="en-US" sz="1600" dirty="0"/>
              <a:t>管理栄養士、野菜ソムリエ 上級プロ</a:t>
            </a:r>
          </a:p>
          <a:p>
            <a:r>
              <a:rPr lang="ja-JP" altLang="en-US" sz="2000" dirty="0"/>
              <a:t>小園 亜由美 </a:t>
            </a:r>
            <a:r>
              <a:rPr lang="ja-JP" altLang="en-US" sz="1600" dirty="0"/>
              <a:t>先生</a:t>
            </a:r>
            <a:endParaRPr lang="en-US" altLang="ja-JP" sz="1600" dirty="0"/>
          </a:p>
        </p:txBody>
      </p:sp>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1</a:t>
            </a:fld>
            <a:endParaRPr lang="en-US" dirty="0"/>
          </a:p>
        </p:txBody>
      </p:sp>
      <p:sp>
        <p:nvSpPr>
          <p:cNvPr id="6" name="Rectangle 130"/>
          <p:cNvSpPr>
            <a:spLocks noChangeArrowheads="1"/>
          </p:cNvSpPr>
          <p:nvPr/>
        </p:nvSpPr>
        <p:spPr bwMode="auto">
          <a:xfrm>
            <a:off x="185738"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JAN19SS0104</a:t>
            </a:r>
            <a:endParaRPr lang="en-US" altLang="ja-JP" sz="800" dirty="0">
              <a:solidFill>
                <a:schemeClr val="bg1"/>
              </a:solidFill>
              <a:latin typeface="Arial" pitchFamily="34" charset="0"/>
              <a:ea typeface="ＭＳ Ｐゴシック" pitchFamily="50" charset="-128"/>
            </a:endParaRPr>
          </a:p>
        </p:txBody>
      </p:sp>
      <p:pic>
        <p:nvPicPr>
          <p:cNvPr id="8" name="図 7" descr="dso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6484" y="5805264"/>
            <a:ext cx="3528392" cy="443116"/>
          </a:xfrm>
          <a:prstGeom prst="rect">
            <a:avLst/>
          </a:prstGeom>
        </p:spPr>
      </p:pic>
      <p:pic>
        <p:nvPicPr>
          <p:cNvPr id="11" name="Picture 3" descr="C:\Users\isasaki\Documents\佐々木データ\ターギス\MSD_JAN_ジャヌビア\JV_レシピ\H1ロゴ.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6262" y="0"/>
            <a:ext cx="2091476" cy="42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0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10</a:t>
            </a:fld>
            <a:endParaRPr lang="en-US" dirty="0"/>
          </a:p>
        </p:txBody>
      </p:sp>
      <p:sp>
        <p:nvSpPr>
          <p:cNvPr id="3" name="タイトル 2"/>
          <p:cNvSpPr>
            <a:spLocks noGrp="1"/>
          </p:cNvSpPr>
          <p:nvPr>
            <p:ph type="title"/>
          </p:nvPr>
        </p:nvSpPr>
        <p:spPr/>
        <p:txBody>
          <a:bodyPr>
            <a:normAutofit fontScale="90000"/>
          </a:bodyPr>
          <a:lstStyle/>
          <a:p>
            <a:r>
              <a:rPr lang="ja-JP" altLang="en-US" dirty="0"/>
              <a:t>ツナ入り ニンジン</a:t>
            </a:r>
            <a:r>
              <a:rPr lang="ja-JP" altLang="en-US" dirty="0" err="1"/>
              <a:t>しりしり</a:t>
            </a:r>
            <a:br>
              <a:rPr lang="en-US" altLang="ja-JP" dirty="0"/>
            </a:br>
            <a:r>
              <a:rPr lang="en-US" altLang="ja-JP" dirty="0"/>
              <a:t>―</a:t>
            </a:r>
            <a:r>
              <a:rPr lang="ja-JP" altLang="en-US" dirty="0"/>
              <a:t>レシピ</a:t>
            </a:r>
            <a:r>
              <a:rPr lang="en-US" altLang="ja-JP" dirty="0"/>
              <a:t>―</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373898116"/>
              </p:ext>
            </p:extLst>
          </p:nvPr>
        </p:nvGraphicFramePr>
        <p:xfrm>
          <a:off x="387191" y="4870901"/>
          <a:ext cx="3414788" cy="1364400"/>
        </p:xfrm>
        <a:graphic>
          <a:graphicData uri="http://schemas.openxmlformats.org/drawingml/2006/table">
            <a:tbl>
              <a:tblPr firstRow="1" bandRow="1">
                <a:tableStyleId>{5940675A-B579-460E-94D1-54222C63F5DA}</a:tableStyleId>
              </a:tblPr>
              <a:tblGrid>
                <a:gridCol w="1026334">
                  <a:extLst>
                    <a:ext uri="{9D8B030D-6E8A-4147-A177-3AD203B41FA5}">
                      <a16:colId xmlns:a16="http://schemas.microsoft.com/office/drawing/2014/main" val="20000"/>
                    </a:ext>
                  </a:extLst>
                </a:gridCol>
                <a:gridCol w="833550">
                  <a:extLst>
                    <a:ext uri="{9D8B030D-6E8A-4147-A177-3AD203B41FA5}">
                      <a16:colId xmlns:a16="http://schemas.microsoft.com/office/drawing/2014/main" val="20001"/>
                    </a:ext>
                  </a:extLst>
                </a:gridCol>
                <a:gridCol w="869493">
                  <a:extLst>
                    <a:ext uri="{9D8B030D-6E8A-4147-A177-3AD203B41FA5}">
                      <a16:colId xmlns:a16="http://schemas.microsoft.com/office/drawing/2014/main" val="20002"/>
                    </a:ext>
                  </a:extLst>
                </a:gridCol>
                <a:gridCol w="685411">
                  <a:extLst>
                    <a:ext uri="{9D8B030D-6E8A-4147-A177-3AD203B41FA5}">
                      <a16:colId xmlns:a16="http://schemas.microsoft.com/office/drawing/2014/main" val="20003"/>
                    </a:ext>
                  </a:extLst>
                </a:gridCol>
              </a:tblGrid>
              <a:tr h="0">
                <a:tc gridSpan="4">
                  <a:txBody>
                    <a:bodyPr/>
                    <a:lstStyle/>
                    <a:p>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食分あたり</a:t>
                      </a:r>
                    </a:p>
                  </a:txBody>
                  <a:tcPr marT="72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エネルギー</a:t>
                      </a: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59kcal</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たんぱく質</a:t>
                      </a: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4.8g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脂質</a:t>
                      </a: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2.5g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炭水化物</a:t>
                      </a: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4.2g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食物繊維</a:t>
                      </a:r>
                    </a:p>
                  </a:txBody>
                  <a:tcPr marT="72000" marB="1800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1.1g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食塩</a:t>
                      </a: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0.4g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41092511"/>
              </p:ext>
            </p:extLst>
          </p:nvPr>
        </p:nvGraphicFramePr>
        <p:xfrm>
          <a:off x="4941462" y="1316138"/>
          <a:ext cx="4039200" cy="1737360"/>
        </p:xfrm>
        <a:graphic>
          <a:graphicData uri="http://schemas.openxmlformats.org/drawingml/2006/table">
            <a:tbl>
              <a:tblPr firstRow="1" bandRow="1">
                <a:tableStyleId>{5940675A-B579-460E-94D1-54222C63F5DA}</a:tableStyleId>
              </a:tblPr>
              <a:tblGrid>
                <a:gridCol w="2019600">
                  <a:extLst>
                    <a:ext uri="{9D8B030D-6E8A-4147-A177-3AD203B41FA5}">
                      <a16:colId xmlns:a16="http://schemas.microsoft.com/office/drawing/2014/main" val="20000"/>
                    </a:ext>
                  </a:extLst>
                </a:gridCol>
                <a:gridCol w="2019600">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材料：</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人分</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ニンジン</a:t>
                      </a:r>
                    </a:p>
                  </a:txBody>
                  <a:tcPr anchor="ctr">
                    <a:lnT w="12700" cap="flat" cmpd="sng" algn="ctr">
                      <a:solidFill>
                        <a:schemeClr val="tx1"/>
                      </a:solidFill>
                      <a:prstDash val="solid"/>
                      <a:round/>
                      <a:headEnd type="none" w="med" len="med"/>
                      <a:tailEnd type="none" w="med" len="med"/>
                    </a:lnT>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本</a:t>
                      </a:r>
                    </a:p>
                  </a:txBody>
                  <a:tcPr anchor="ctr">
                    <a:noFill/>
                  </a:tcPr>
                </a:tc>
                <a:extLst>
                  <a:ext uri="{0D108BD9-81ED-4DB2-BD59-A6C34878D82A}">
                    <a16:rowId xmlns:a16="http://schemas.microsoft.com/office/drawing/2014/main" val="10001"/>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ツナ（水煮）</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缶</a:t>
                      </a:r>
                    </a:p>
                  </a:txBody>
                  <a:tcPr anchor="ctr">
                    <a:noFill/>
                  </a:tcPr>
                </a:tc>
                <a:extLst>
                  <a:ext uri="{0D108BD9-81ED-4DB2-BD59-A6C34878D82A}">
                    <a16:rowId xmlns:a16="http://schemas.microsoft.com/office/drawing/2014/main" val="10002"/>
                  </a:ext>
                </a:extLst>
              </a:tr>
              <a:tr h="0">
                <a:tc>
                  <a:txBody>
                    <a:bodyPr/>
                    <a:lstStyle/>
                    <a:p>
                      <a:r>
                        <a:rPr kumimoji="1" lang="ja-JP" altLang="en-US" sz="1300" dirty="0" err="1">
                          <a:latin typeface="メイリオ" panose="020B0604030504040204" pitchFamily="50" charset="-128"/>
                          <a:ea typeface="メイリオ" panose="020B0604030504040204" pitchFamily="50" charset="-128"/>
                          <a:cs typeface="メイリオ" panose="020B0604030504040204" pitchFamily="50" charset="-128"/>
                        </a:rPr>
                        <a:t>ごま</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油</a:t>
                      </a:r>
                    </a:p>
                  </a:txBody>
                  <a:tcPr anchor="ctr">
                    <a:solidFill>
                      <a:srgbClr val="CFEAE9"/>
                    </a:solid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小さじ</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3"/>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めんつゆ（</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倍濃縮）</a:t>
                      </a:r>
                    </a:p>
                  </a:txBody>
                  <a:tcPr anchor="ctr">
                    <a:solidFill>
                      <a:srgbClr val="CFEAE9"/>
                    </a:solid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大さじ</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4"/>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たまご</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個</a:t>
                      </a:r>
                    </a:p>
                  </a:txBody>
                  <a:tcPr anchor="ctr">
                    <a:noFill/>
                  </a:tcPr>
                </a:tc>
                <a:extLst>
                  <a:ext uri="{0D108BD9-81ED-4DB2-BD59-A6C34878D82A}">
                    <a16:rowId xmlns:a16="http://schemas.microsoft.com/office/drawing/2014/main" val="10005"/>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25169514"/>
              </p:ext>
            </p:extLst>
          </p:nvPr>
        </p:nvGraphicFramePr>
        <p:xfrm>
          <a:off x="4941462" y="3395282"/>
          <a:ext cx="4039200" cy="1935480"/>
        </p:xfrm>
        <a:graphic>
          <a:graphicData uri="http://schemas.openxmlformats.org/drawingml/2006/table">
            <a:tbl>
              <a:tblPr firstRow="1" bandRow="1">
                <a:tableStyleId>{5940675A-B579-460E-94D1-54222C63F5DA}</a:tableStyleId>
              </a:tblPr>
              <a:tblGrid>
                <a:gridCol w="354438">
                  <a:extLst>
                    <a:ext uri="{9D8B030D-6E8A-4147-A177-3AD203B41FA5}">
                      <a16:colId xmlns:a16="http://schemas.microsoft.com/office/drawing/2014/main" val="20000"/>
                    </a:ext>
                  </a:extLst>
                </a:gridCol>
                <a:gridCol w="3684762">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作り方</a:t>
                      </a:r>
                      <a:r>
                        <a:rPr kumimoji="1" lang="zh-TW" altLang="en-US" sz="1300" b="0" dirty="0">
                          <a:latin typeface="メイリオ" panose="020B0604030504040204" pitchFamily="50" charset="-128"/>
                          <a:ea typeface="メイリオ" panose="020B0604030504040204" pitchFamily="50" charset="-128"/>
                          <a:cs typeface="メイリオ" panose="020B0604030504040204" pitchFamily="50" charset="-128"/>
                        </a:rPr>
                        <a:t>（調理時間</a:t>
                      </a:r>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zh-TW" sz="1300" b="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1300" b="0" dirty="0">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①</a:t>
                      </a: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ニンジンを千切りにする（スライサーでも可）。</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②</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フライパンに</a:t>
                      </a:r>
                      <a:r>
                        <a:rPr kumimoji="1" lang="ja-JP" altLang="en-US" sz="1300" dirty="0" err="1">
                          <a:latin typeface="メイリオ" panose="020B0604030504040204" pitchFamily="50" charset="-128"/>
                          <a:ea typeface="メイリオ" panose="020B0604030504040204" pitchFamily="50" charset="-128"/>
                          <a:cs typeface="メイリオ" panose="020B0604030504040204" pitchFamily="50" charset="-128"/>
                        </a:rPr>
                        <a:t>ごま</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油を入れ、ニンジンを炒める。</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③</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ニンジンに火が通ったら、</a:t>
                      </a:r>
                      <a:b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汁気をきったツナ缶、めんつゆを加える。</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④</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溶きたまごを入れて、炒め合わせて完成。</a:t>
                      </a:r>
                      <a:endPar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gridSpan="2">
                  <a:txBody>
                    <a:bodyPr/>
                    <a:lstStyle/>
                    <a:p>
                      <a:pPr marL="182563" indent="-182563" algn="l"/>
                      <a:endParaRPr kumimoji="1" lang="ja-JP" altLang="en-US" sz="13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0" name="角丸四角形 9"/>
          <p:cNvSpPr/>
          <p:nvPr/>
        </p:nvSpPr>
        <p:spPr>
          <a:xfrm>
            <a:off x="5531556" y="6317644"/>
            <a:ext cx="2026999" cy="34051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動画でチェック！→</a:t>
            </a: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89438" y="1325264"/>
            <a:ext cx="4125483" cy="2320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図 13" descr="Yakusai_Autumn_QR_Code.png">
            <a:extLst>
              <a:ext uri="{FF2B5EF4-FFF2-40B4-BE49-F238E27FC236}">
                <a16:creationId xmlns:a16="http://schemas.microsoft.com/office/drawing/2014/main" id="{DF8487FC-9A5F-4679-A2F5-0F8963AAE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7950" y="5510823"/>
            <a:ext cx="1122485" cy="1122485"/>
          </a:xfrm>
          <a:prstGeom prst="rect">
            <a:avLst/>
          </a:prstGeom>
        </p:spPr>
      </p:pic>
    </p:spTree>
    <p:extLst>
      <p:ext uri="{BB962C8B-B14F-4D97-AF65-F5344CB8AC3E}">
        <p14:creationId xmlns:p14="http://schemas.microsoft.com/office/powerpoint/2010/main" val="353026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11</a:t>
            </a:fld>
            <a:endParaRPr lang="en-US" dirty="0"/>
          </a:p>
        </p:txBody>
      </p:sp>
      <p:sp>
        <p:nvSpPr>
          <p:cNvPr id="3" name="タイトル 2"/>
          <p:cNvSpPr>
            <a:spLocks noGrp="1"/>
          </p:cNvSpPr>
          <p:nvPr>
            <p:ph type="title"/>
          </p:nvPr>
        </p:nvSpPr>
        <p:spPr/>
        <p:txBody>
          <a:bodyPr>
            <a:normAutofit/>
          </a:bodyPr>
          <a:lstStyle/>
          <a:p>
            <a:r>
              <a:rPr lang="ja-JP" altLang="en-US" dirty="0"/>
              <a:t>シイタケの骨太焼き</a:t>
            </a:r>
          </a:p>
        </p:txBody>
      </p:sp>
      <p:sp>
        <p:nvSpPr>
          <p:cNvPr id="7" name="テキスト ボックス 6"/>
          <p:cNvSpPr txBox="1"/>
          <p:nvPr/>
        </p:nvSpPr>
        <p:spPr>
          <a:xfrm>
            <a:off x="632458" y="4620091"/>
            <a:ext cx="7879080" cy="1569660"/>
          </a:xfrm>
          <a:prstGeom prst="rect">
            <a:avLst/>
          </a:prstGeom>
          <a:noFill/>
        </p:spPr>
        <p:txBody>
          <a:bodyPr wrap="none" rtlCol="0">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ビタミン</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チーズのカルシウム吸収を助ける働きがあり相性抜群。</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シイタケは調理前に天日に当てて</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ビタミン</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をさらに増やしておきましょう。</a:t>
            </a:r>
          </a:p>
        </p:txBody>
      </p:sp>
      <p:pic>
        <p:nvPicPr>
          <p:cNvPr id="11"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bwMode="auto">
          <a:xfrm>
            <a:off x="1844407" y="1333915"/>
            <a:ext cx="5455185" cy="3069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25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12</a:t>
            </a:fld>
            <a:endParaRPr lang="en-US" dirty="0"/>
          </a:p>
        </p:txBody>
      </p:sp>
      <p:sp>
        <p:nvSpPr>
          <p:cNvPr id="9" name="タイトル 8"/>
          <p:cNvSpPr>
            <a:spLocks noGrp="1"/>
          </p:cNvSpPr>
          <p:nvPr>
            <p:ph type="title"/>
          </p:nvPr>
        </p:nvSpPr>
        <p:spPr/>
        <p:txBody>
          <a:bodyPr>
            <a:normAutofit fontScale="90000"/>
          </a:bodyPr>
          <a:lstStyle/>
          <a:p>
            <a:r>
              <a:rPr lang="ja-JP" altLang="en-US" dirty="0"/>
              <a:t>シイタケの骨太焼き</a:t>
            </a:r>
            <a:br>
              <a:rPr lang="en-US" altLang="ja-JP" dirty="0"/>
            </a:br>
            <a:r>
              <a:rPr lang="en-US" altLang="ja-JP" dirty="0"/>
              <a:t>―</a:t>
            </a:r>
            <a:r>
              <a:rPr lang="ja-JP" altLang="en-US" dirty="0"/>
              <a:t>レシピ</a:t>
            </a:r>
            <a:r>
              <a:rPr lang="en-US" altLang="ja-JP" dirty="0"/>
              <a:t>―</a:t>
            </a:r>
            <a:endParaRPr kumimoji="1" lang="ja-JP" altLang="en-US" dirty="0"/>
          </a:p>
        </p:txBody>
      </p:sp>
      <p:sp>
        <p:nvSpPr>
          <p:cNvPr id="11" name="角丸四角形 10"/>
          <p:cNvSpPr/>
          <p:nvPr/>
        </p:nvSpPr>
        <p:spPr>
          <a:xfrm>
            <a:off x="5531556" y="6317644"/>
            <a:ext cx="2026999" cy="34051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kumimoji="1"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動画でチェック！→</a:t>
            </a:r>
          </a:p>
        </p:txBody>
      </p:sp>
      <p:graphicFrame>
        <p:nvGraphicFramePr>
          <p:cNvPr id="14" name="表 13"/>
          <p:cNvGraphicFramePr>
            <a:graphicFrameLocks noGrp="1"/>
          </p:cNvGraphicFramePr>
          <p:nvPr>
            <p:extLst>
              <p:ext uri="{D42A27DB-BD31-4B8C-83A1-F6EECF244321}">
                <p14:modId xmlns:p14="http://schemas.microsoft.com/office/powerpoint/2010/main" val="3602560423"/>
              </p:ext>
            </p:extLst>
          </p:nvPr>
        </p:nvGraphicFramePr>
        <p:xfrm>
          <a:off x="387191" y="4870901"/>
          <a:ext cx="3416400" cy="1364400"/>
        </p:xfrm>
        <a:graphic>
          <a:graphicData uri="http://schemas.openxmlformats.org/drawingml/2006/table">
            <a:tbl>
              <a:tblPr firstRow="1" bandRow="1">
                <a:tableStyleId>{5940675A-B579-460E-94D1-54222C63F5DA}</a:tableStyleId>
              </a:tblPr>
              <a:tblGrid>
                <a:gridCol w="1026000">
                  <a:extLst>
                    <a:ext uri="{9D8B030D-6E8A-4147-A177-3AD203B41FA5}">
                      <a16:colId xmlns:a16="http://schemas.microsoft.com/office/drawing/2014/main" val="20000"/>
                    </a:ext>
                  </a:extLst>
                </a:gridCol>
                <a:gridCol w="835200">
                  <a:extLst>
                    <a:ext uri="{9D8B030D-6E8A-4147-A177-3AD203B41FA5}">
                      <a16:colId xmlns:a16="http://schemas.microsoft.com/office/drawing/2014/main" val="20001"/>
                    </a:ext>
                  </a:extLst>
                </a:gridCol>
                <a:gridCol w="8712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tblGrid>
              <a:tr h="0">
                <a:tc gridSpan="4">
                  <a:txBody>
                    <a:bodyPr/>
                    <a:lstStyle/>
                    <a:p>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食分あたり</a:t>
                      </a:r>
                    </a:p>
                  </a:txBody>
                  <a:tcPr marT="72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エネルギー</a:t>
                      </a: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38kcal</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たんぱく質</a:t>
                      </a: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2.9g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脂質</a:t>
                      </a:r>
                    </a:p>
                  </a:txBody>
                  <a:tcPr marT="72000" marB="1800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2.7g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炭水化物</a:t>
                      </a: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1.3g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noFill/>
                  </a:tcPr>
                </a:tc>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食物繊維</a:t>
                      </a:r>
                    </a:p>
                  </a:txBody>
                  <a:tcPr marT="72000" marB="1800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0.9g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食塩</a:t>
                      </a:r>
                    </a:p>
                  </a:txBody>
                  <a:tcPr marT="72000" marB="18000" anchor="ctr">
                    <a:lnR w="12700" cap="flat" cmpd="sng" algn="ctr">
                      <a:noFill/>
                      <a:prstDash val="solid"/>
                      <a:round/>
                      <a:headEnd type="none" w="med" len="med"/>
                      <a:tailEnd type="none" w="med" len="med"/>
                    </a:lnR>
                    <a:noFill/>
                  </a:tcPr>
                </a:tc>
                <a:tc>
                  <a:txBody>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0.3g</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2">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T="72000" marB="18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824360642"/>
              </p:ext>
            </p:extLst>
          </p:nvPr>
        </p:nvGraphicFramePr>
        <p:xfrm>
          <a:off x="4941462" y="1316138"/>
          <a:ext cx="3830400" cy="1158240"/>
        </p:xfrm>
        <a:graphic>
          <a:graphicData uri="http://schemas.openxmlformats.org/drawingml/2006/table">
            <a:tbl>
              <a:tblPr firstRow="1" bandRow="1">
                <a:tableStyleId>{5940675A-B579-460E-94D1-54222C63F5DA}</a:tableStyleId>
              </a:tblPr>
              <a:tblGrid>
                <a:gridCol w="1915200">
                  <a:extLst>
                    <a:ext uri="{9D8B030D-6E8A-4147-A177-3AD203B41FA5}">
                      <a16:colId xmlns:a16="http://schemas.microsoft.com/office/drawing/2014/main" val="20000"/>
                    </a:ext>
                  </a:extLst>
                </a:gridCol>
                <a:gridCol w="1915200">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材料：</a:t>
                      </a:r>
                      <a:r>
                        <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人分</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シイタケ</a:t>
                      </a:r>
                    </a:p>
                  </a:txBody>
                  <a:tcPr anchor="ctr">
                    <a:lnT w="12700" cap="flat" cmpd="sng" algn="ctr">
                      <a:solidFill>
                        <a:schemeClr val="tx1"/>
                      </a:solidFill>
                      <a:prstDash val="solid"/>
                      <a:round/>
                      <a:headEnd type="none" w="med" len="med"/>
                      <a:tailEnd type="none" w="med" len="med"/>
                    </a:lnT>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個</a:t>
                      </a:r>
                    </a:p>
                  </a:txBody>
                  <a:tcPr anchor="ctr">
                    <a:noFill/>
                  </a:tcPr>
                </a:tc>
                <a:extLst>
                  <a:ext uri="{0D108BD9-81ED-4DB2-BD59-A6C34878D82A}">
                    <a16:rowId xmlns:a16="http://schemas.microsoft.com/office/drawing/2014/main" val="10001"/>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しょうゆ</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0.4g</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2"/>
                  </a:ext>
                </a:extLst>
              </a:tr>
              <a:tr h="0">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とろけるチーズ</a:t>
                      </a:r>
                    </a:p>
                  </a:txBody>
                  <a:tcPr anchor="ctr">
                    <a:solidFill>
                      <a:srgbClr val="CFEAE9"/>
                    </a:solid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20g</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oFill/>
                  </a:tcPr>
                </a:tc>
                <a:extLst>
                  <a:ext uri="{0D108BD9-81ED-4DB2-BD59-A6C34878D82A}">
                    <a16:rowId xmlns:a16="http://schemas.microsoft.com/office/drawing/2014/main" val="1000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523951235"/>
              </p:ext>
            </p:extLst>
          </p:nvPr>
        </p:nvGraphicFramePr>
        <p:xfrm>
          <a:off x="4941462" y="2761186"/>
          <a:ext cx="4042800" cy="2133600"/>
        </p:xfrm>
        <a:graphic>
          <a:graphicData uri="http://schemas.openxmlformats.org/drawingml/2006/table">
            <a:tbl>
              <a:tblPr firstRow="1" bandRow="1">
                <a:tableStyleId>{5940675A-B579-460E-94D1-54222C63F5DA}</a:tableStyleId>
              </a:tblPr>
              <a:tblGrid>
                <a:gridCol w="356400">
                  <a:extLst>
                    <a:ext uri="{9D8B030D-6E8A-4147-A177-3AD203B41FA5}">
                      <a16:colId xmlns:a16="http://schemas.microsoft.com/office/drawing/2014/main" val="20000"/>
                    </a:ext>
                  </a:extLst>
                </a:gridCol>
                <a:gridCol w="3686400">
                  <a:extLst>
                    <a:ext uri="{9D8B030D-6E8A-4147-A177-3AD203B41FA5}">
                      <a16:colId xmlns:a16="http://schemas.microsoft.com/office/drawing/2014/main" val="20001"/>
                    </a:ext>
                  </a:extLst>
                </a:gridCol>
              </a:tblGrid>
              <a:tr h="0">
                <a:tc gridSpan="2">
                  <a:txBody>
                    <a:bodyPr/>
                    <a:lstStyle/>
                    <a:p>
                      <a:r>
                        <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作り方</a:t>
                      </a:r>
                      <a:r>
                        <a:rPr kumimoji="1" lang="zh-TW" altLang="en-US" sz="1300" b="0" dirty="0">
                          <a:latin typeface="メイリオ" panose="020B0604030504040204" pitchFamily="50" charset="-128"/>
                          <a:ea typeface="メイリオ" panose="020B0604030504040204" pitchFamily="50" charset="-128"/>
                          <a:cs typeface="メイリオ" panose="020B0604030504040204" pitchFamily="50" charset="-128"/>
                        </a:rPr>
                        <a:t>（調理時間</a:t>
                      </a:r>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zh-TW" sz="1300" b="0" dirty="0">
                          <a:latin typeface="メイリオ" panose="020B0604030504040204" pitchFamily="50" charset="-128"/>
                          <a:ea typeface="メイリオ" panose="020B0604030504040204" pitchFamily="50" charset="-128"/>
                          <a:cs typeface="メイリオ" panose="020B0604030504040204" pitchFamily="50" charset="-128"/>
                        </a:rPr>
                        <a:t>5</a:t>
                      </a:r>
                      <a:r>
                        <a:rPr kumimoji="1" lang="zh-TW" altLang="en-US" sz="1300" b="0" dirty="0">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①</a:t>
                      </a:r>
                    </a:p>
                  </a:txBody>
                  <a:tcP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シイタケの軸を取る。</a:t>
                      </a:r>
                    </a:p>
                  </a:txBody>
                  <a:tcPr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②</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笠の部分にしょうゆを数滴かける。</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③</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チーズをのせて</a:t>
                      </a:r>
                      <a:b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オーブントースターで</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分程度焼く。</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④</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ほんのり焦げ目がついたら取りだし、</a:t>
                      </a:r>
                      <a:b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盛り付ける。</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gridSpan="2">
                  <a:txBody>
                    <a:bodyPr/>
                    <a:lstStyle/>
                    <a:p>
                      <a:pPr marL="179388" indent="-179388" algn="l"/>
                      <a:r>
                        <a:rPr kumimoji="1" lang="ja-JP" altLang="en-US" sz="13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取ったシイタケの軸も焼いて食べてもいいですね。</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9"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bwMode="auto">
          <a:xfrm>
            <a:off x="388435" y="1330822"/>
            <a:ext cx="4138845" cy="23291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図 9" descr="Yakusai_Autumn_QR_Code.png">
            <a:extLst>
              <a:ext uri="{FF2B5EF4-FFF2-40B4-BE49-F238E27FC236}">
                <a16:creationId xmlns:a16="http://schemas.microsoft.com/office/drawing/2014/main" id="{C726AF5E-AF3B-4996-A005-2AE096F828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7489" y="5500567"/>
            <a:ext cx="1122972" cy="1122972"/>
          </a:xfrm>
          <a:prstGeom prst="rect">
            <a:avLst/>
          </a:prstGeom>
        </p:spPr>
      </p:pic>
    </p:spTree>
    <p:extLst>
      <p:ext uri="{BB962C8B-B14F-4D97-AF65-F5344CB8AC3E}">
        <p14:creationId xmlns:p14="http://schemas.microsoft.com/office/powerpoint/2010/main" val="33852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13</a:t>
            </a:fld>
            <a:endParaRPr lang="en-US" dirty="0"/>
          </a:p>
        </p:txBody>
      </p:sp>
      <p:sp>
        <p:nvSpPr>
          <p:cNvPr id="5" name="タイトル 4"/>
          <p:cNvSpPr>
            <a:spLocks noGrp="1"/>
          </p:cNvSpPr>
          <p:nvPr>
            <p:ph type="title"/>
          </p:nvPr>
        </p:nvSpPr>
        <p:spPr/>
        <p:txBody>
          <a:bodyPr anchor="b">
            <a:normAutofit/>
          </a:bodyPr>
          <a:lstStyle/>
          <a:p>
            <a:endParaRPr kumimoji="1" lang="ja-JP" altLang="en-US" sz="4000" dirty="0"/>
          </a:p>
        </p:txBody>
      </p:sp>
      <p:sp>
        <p:nvSpPr>
          <p:cNvPr id="7" name="テキスト ボックス 6"/>
          <p:cNvSpPr txBox="1"/>
          <p:nvPr/>
        </p:nvSpPr>
        <p:spPr>
          <a:xfrm>
            <a:off x="1090845" y="1321874"/>
            <a:ext cx="6955750" cy="3416320"/>
          </a:xfrm>
          <a:prstGeom prst="rect">
            <a:avLst/>
          </a:prstGeom>
          <a:noFill/>
        </p:spPr>
        <p:txBody>
          <a:bodyPr wrap="none" rtlCol="0">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カラダの調子を整えてくれる成分を</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たくさん含んだ野菜は</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糖尿病をはじめ</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生活習慣病には欠かすことのできない食材です。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食事のいちばん最初は野菜から食べる</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「ベジファースト」で</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朝昼晩の</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日合計</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350g</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の野菜を</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摂るようにしましょう。</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657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14</a:t>
            </a:fld>
            <a:endParaRPr lang="en-US" dirty="0"/>
          </a:p>
        </p:txBody>
      </p:sp>
      <p:sp>
        <p:nvSpPr>
          <p:cNvPr id="3" name="タイトル 2"/>
          <p:cNvSpPr>
            <a:spLocks noGrp="1"/>
          </p:cNvSpPr>
          <p:nvPr>
            <p:ph type="title"/>
          </p:nvPr>
        </p:nvSpPr>
        <p:spPr/>
        <p:txBody>
          <a:bodyPr/>
          <a:lstStyle/>
          <a:p>
            <a:r>
              <a:rPr kumimoji="1" lang="ja-JP" altLang="en-US" dirty="0"/>
              <a:t>ご注意ください</a:t>
            </a:r>
          </a:p>
        </p:txBody>
      </p:sp>
      <p:sp>
        <p:nvSpPr>
          <p:cNvPr id="4" name="正方形/長方形 3"/>
          <p:cNvSpPr/>
          <p:nvPr/>
        </p:nvSpPr>
        <p:spPr>
          <a:xfrm>
            <a:off x="786349" y="1318880"/>
            <a:ext cx="7571303" cy="4478149"/>
          </a:xfrm>
          <a:prstGeom prst="rect">
            <a:avLst/>
          </a:prstGeom>
        </p:spPr>
        <p:txBody>
          <a:bodyPr wrap="none">
            <a:spAutoFit/>
          </a:bodyPr>
          <a:lstStyle/>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本スライド内の表現は</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全ての人が対象ではない場合があります。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現在治療中の方は必ず担当医や</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管理栄養士の指示に従ってください。</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食事療法は医療行為です。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ひとりひとりの身体の状態に合わせた</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適切でオーダーメイドなカウンセリングが必要です。</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充分に注意してください。</a:t>
            </a:r>
          </a:p>
        </p:txBody>
      </p:sp>
    </p:spTree>
    <p:extLst>
      <p:ext uri="{BB962C8B-B14F-4D97-AF65-F5344CB8AC3E}">
        <p14:creationId xmlns:p14="http://schemas.microsoft.com/office/powerpoint/2010/main" val="115989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2</a:t>
            </a:fld>
            <a:endParaRPr lang="en-US" dirty="0"/>
          </a:p>
        </p:txBody>
      </p:sp>
      <p:sp>
        <p:nvSpPr>
          <p:cNvPr id="5" name="タイトル 4"/>
          <p:cNvSpPr>
            <a:spLocks noGrp="1"/>
          </p:cNvSpPr>
          <p:nvPr>
            <p:ph type="title"/>
          </p:nvPr>
        </p:nvSpPr>
        <p:spPr/>
        <p:txBody>
          <a:bodyPr anchor="b">
            <a:normAutofit/>
          </a:bodyPr>
          <a:lstStyle/>
          <a:p>
            <a:r>
              <a:rPr lang="en-US" altLang="ja-JP" sz="4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役菜</a:t>
            </a:r>
            <a:r>
              <a:rPr kumimoji="1" lang="en-US" altLang="ja-JP" sz="4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とは？</a:t>
            </a:r>
          </a:p>
        </p:txBody>
      </p:sp>
      <p:sp>
        <p:nvSpPr>
          <p:cNvPr id="6" name="テキスト ボックス 5"/>
          <p:cNvSpPr txBox="1"/>
          <p:nvPr/>
        </p:nvSpPr>
        <p:spPr>
          <a:xfrm>
            <a:off x="3556565" y="90599"/>
            <a:ext cx="696023"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やくさい</a:t>
            </a:r>
          </a:p>
        </p:txBody>
      </p:sp>
      <p:sp>
        <p:nvSpPr>
          <p:cNvPr id="7" name="テキスト ボックス 6"/>
          <p:cNvSpPr txBox="1"/>
          <p:nvPr/>
        </p:nvSpPr>
        <p:spPr>
          <a:xfrm>
            <a:off x="549155" y="1323975"/>
            <a:ext cx="6869188" cy="3046988"/>
          </a:xfrm>
          <a:prstGeom prst="rect">
            <a:avLst/>
          </a:prstGeom>
          <a:no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健康なカラダづくりに役立つ野菜を</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役菜（やくさい）</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と呼んでいます。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旬を迎える野菜たちが持つ</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特徴的な栄養や成分を充分に引きだして</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美味しく楽しく頂きましょう。</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C:\Users\isasaki\Documents\佐々木データ\ターギス\MSD_JAN_ジャヌビア\JV_レシピ\shutterstock_105011998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2588" y="3335767"/>
            <a:ext cx="4681560" cy="31196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3</a:t>
            </a:fld>
            <a:endParaRPr lang="en-US" dirty="0"/>
          </a:p>
        </p:txBody>
      </p:sp>
      <p:sp>
        <p:nvSpPr>
          <p:cNvPr id="6" name="Rectangle 130"/>
          <p:cNvSpPr>
            <a:spLocks noChangeArrowheads="1"/>
          </p:cNvSpPr>
          <p:nvPr/>
        </p:nvSpPr>
        <p:spPr bwMode="auto">
          <a:xfrm>
            <a:off x="185738"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JAN19SS0104</a:t>
            </a:r>
            <a:endParaRPr lang="en-US" altLang="ja-JP" sz="800" dirty="0">
              <a:solidFill>
                <a:schemeClr val="bg1"/>
              </a:solidFill>
              <a:latin typeface="Arial" pitchFamily="34" charset="0"/>
              <a:ea typeface="ＭＳ Ｐゴシック"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526791" y="4386086"/>
            <a:ext cx="2082447" cy="208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C:\Users\isasaki\Documents\佐々木データ\ターギス\MSD_JAN_ジャヌビア\JV_レシピ\H1ロゴ.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6262" y="0"/>
            <a:ext cx="2091476" cy="42764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isasaki\Documents\佐々木データ\ターギス\MSD_JAN_ジャヌビア\JV_旬の役菜秋_190521\Yakusai_autumn_01N.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 y="-2"/>
            <a:ext cx="3526262" cy="42592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isasaki\Documents\佐々木データ\ターギス\MSD_JAN_ジャヌビア\JV_旬の役菜秋_190521\Yakusai_autumn_02S.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8022" t="4694" r="22201" b="9250"/>
          <a:stretch/>
        </p:blipFill>
        <p:spPr bwMode="auto">
          <a:xfrm>
            <a:off x="5609238" y="172277"/>
            <a:ext cx="3579039" cy="410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3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rot="21015880">
            <a:off x="244525" y="1201108"/>
            <a:ext cx="1669312" cy="446567"/>
          </a:xfrm>
          <a:prstGeom prst="round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役菜ポイント</a:t>
            </a:r>
          </a:p>
        </p:txBody>
      </p:sp>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4</a:t>
            </a:fld>
            <a:endParaRPr lang="en-US" dirty="0"/>
          </a:p>
        </p:txBody>
      </p:sp>
      <p:sp>
        <p:nvSpPr>
          <p:cNvPr id="3" name="タイトル 2"/>
          <p:cNvSpPr>
            <a:spLocks noGrp="1"/>
          </p:cNvSpPr>
          <p:nvPr>
            <p:ph type="title"/>
          </p:nvPr>
        </p:nvSpPr>
        <p:spPr/>
        <p:txBody>
          <a:bodyPr>
            <a:normAutofit/>
          </a:bodyPr>
          <a:lstStyle/>
          <a:p>
            <a:r>
              <a:rPr kumimoji="1" lang="ja-JP" altLang="en-US" dirty="0"/>
              <a:t>ニンジン：抗酸化作用</a:t>
            </a:r>
          </a:p>
        </p:txBody>
      </p:sp>
      <p:sp>
        <p:nvSpPr>
          <p:cNvPr id="4" name="テキスト ボックス 3"/>
          <p:cNvSpPr txBox="1"/>
          <p:nvPr/>
        </p:nvSpPr>
        <p:spPr>
          <a:xfrm>
            <a:off x="709404" y="1463687"/>
            <a:ext cx="5057795" cy="3354765"/>
          </a:xfrm>
          <a:prstGeom prst="rect">
            <a:avLst/>
          </a:prstGeom>
          <a:noFill/>
        </p:spPr>
        <p:txBody>
          <a:bodyPr wrap="none" rtlCol="0">
            <a:spAutoFit/>
          </a:bodyPr>
          <a:lstStyle/>
          <a:p>
            <a:r>
              <a:rPr lang="ja-JP" altLang="en-US" sz="2800" b="1"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栄養成分：</a:t>
            </a:r>
            <a:r>
              <a:rPr lang="en-US" altLang="ja-JP"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β‐</a:t>
            </a:r>
            <a:r>
              <a:rPr lang="ja-JP" altLang="en-US"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カロテン</a:t>
            </a:r>
            <a:endParaRPr lang="en-US" altLang="ja-JP"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ニンジンの鮮やかなオレンジ色は</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カラダが錆びるのを防ぐ抗酸化作用のある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β‐</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カロテンの色です。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その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β‐</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カロテンのほとんどは</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ニンジンの外皮の部分に集まっています。</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油ととても相性がよく</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熱にも強い成分です。</a:t>
            </a:r>
          </a:p>
        </p:txBody>
      </p:sp>
      <p:sp>
        <p:nvSpPr>
          <p:cNvPr id="9" name="正方形/長方形 8"/>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pic>
        <p:nvPicPr>
          <p:cNvPr id="12" name="Picture 3" descr="C:\Users\isasaki\Documents\佐々木データ\ターギス\MSD_JAN_ジャヌビア\JV_旬の役菜秋_190521\図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57925" y="1"/>
            <a:ext cx="2400300" cy="665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4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5</a:t>
            </a:fld>
            <a:endParaRPr lang="en-US" dirty="0"/>
          </a:p>
        </p:txBody>
      </p:sp>
      <p:sp>
        <p:nvSpPr>
          <p:cNvPr id="3" name="タイトル 2"/>
          <p:cNvSpPr>
            <a:spLocks noGrp="1"/>
          </p:cNvSpPr>
          <p:nvPr>
            <p:ph type="title"/>
          </p:nvPr>
        </p:nvSpPr>
        <p:spPr/>
        <p:txBody>
          <a:bodyPr>
            <a:normAutofit fontScale="90000"/>
          </a:bodyPr>
          <a:lstStyle/>
          <a:p>
            <a:r>
              <a:rPr kumimoji="1" lang="ja-JP" altLang="en-US" dirty="0"/>
              <a:t>ほかにもカラダにうれしい</a:t>
            </a:r>
            <a:br>
              <a:rPr kumimoji="1" lang="en-US" altLang="ja-JP" dirty="0"/>
            </a:br>
            <a:r>
              <a:rPr kumimoji="1" lang="ja-JP" altLang="en-US" dirty="0"/>
              <a:t>たくさんの効果が期待できます</a:t>
            </a:r>
          </a:p>
        </p:txBody>
      </p:sp>
      <p:graphicFrame>
        <p:nvGraphicFramePr>
          <p:cNvPr id="4" name="表 3"/>
          <p:cNvGraphicFramePr>
            <a:graphicFrameLocks noGrp="1"/>
          </p:cNvGraphicFramePr>
          <p:nvPr>
            <p:extLst>
              <p:ext uri="{D42A27DB-BD31-4B8C-83A1-F6EECF244321}">
                <p14:modId xmlns:p14="http://schemas.microsoft.com/office/powerpoint/2010/main" val="1689077664"/>
              </p:ext>
            </p:extLst>
          </p:nvPr>
        </p:nvGraphicFramePr>
        <p:xfrm>
          <a:off x="349759" y="1642069"/>
          <a:ext cx="8476463" cy="2240025"/>
        </p:xfrm>
        <a:graphic>
          <a:graphicData uri="http://schemas.openxmlformats.org/drawingml/2006/table">
            <a:tbl>
              <a:tblPr firstRow="1" bandRow="1">
                <a:tableStyleId>{5940675A-B579-460E-94D1-54222C63F5DA}</a:tableStyleId>
              </a:tblPr>
              <a:tblGrid>
                <a:gridCol w="2619858">
                  <a:extLst>
                    <a:ext uri="{9D8B030D-6E8A-4147-A177-3AD203B41FA5}">
                      <a16:colId xmlns:a16="http://schemas.microsoft.com/office/drawing/2014/main" val="20000"/>
                    </a:ext>
                  </a:extLst>
                </a:gridCol>
                <a:gridCol w="5856605">
                  <a:extLst>
                    <a:ext uri="{9D8B030D-6E8A-4147-A177-3AD203B41FA5}">
                      <a16:colId xmlns:a16="http://schemas.microsoft.com/office/drawing/2014/main" val="20001"/>
                    </a:ext>
                  </a:extLst>
                </a:gridCol>
              </a:tblGrid>
              <a:tr h="448005">
                <a:tc>
                  <a:txBody>
                    <a:bodyPr/>
                    <a:lstStyle/>
                    <a:p>
                      <a:pPr algn="ctr"/>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栄養成分</a:t>
                      </a:r>
                    </a:p>
                  </a:txBody>
                  <a:tcPr marT="72000" marB="0" anchor="ctr">
                    <a:solidFill>
                      <a:srgbClr val="9BD2D2"/>
                    </a:solidFill>
                  </a:tcPr>
                </a:tc>
                <a:tc>
                  <a:txBody>
                    <a:bodyPr/>
                    <a:lstStyle/>
                    <a:p>
                      <a:pPr algn="ctr"/>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p>
                  </a:txBody>
                  <a:tcPr marT="72000" marB="0" anchor="ctr">
                    <a:solidFill>
                      <a:srgbClr val="9BD2D2"/>
                    </a:solidFill>
                  </a:tcPr>
                </a:tc>
                <a:extLst>
                  <a:ext uri="{0D108BD9-81ED-4DB2-BD59-A6C34878D82A}">
                    <a16:rowId xmlns:a16="http://schemas.microsoft.com/office/drawing/2014/main" val="10000"/>
                  </a:ext>
                </a:extLst>
              </a:tr>
              <a:tr h="448005">
                <a:tc>
                  <a:txBody>
                    <a:bodyPr/>
                    <a:lstStyle/>
                    <a:p>
                      <a:r>
                        <a:rPr kumimoji="1" lang="el-GR"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β</a:t>
                      </a:r>
                      <a:r>
                        <a:rPr kumimoji="1"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カロテン</a:t>
                      </a:r>
                    </a:p>
                  </a:txBody>
                  <a:tcPr marT="72000" marB="0" anchor="ctr">
                    <a:solidFill>
                      <a:srgbClr val="CFEAE9"/>
                    </a:solidFill>
                  </a:tcPr>
                </a:tc>
                <a:tc>
                  <a:txBody>
                    <a:bodyPr/>
                    <a:lstStyle/>
                    <a:p>
                      <a:r>
                        <a:rPr kumimoji="1" lang="zh-TW"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抗酸化作用、免疫力強化</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extLst>
                  <a:ext uri="{0D108BD9-81ED-4DB2-BD59-A6C34878D82A}">
                    <a16:rowId xmlns:a16="http://schemas.microsoft.com/office/drawing/2014/main" val="10001"/>
                  </a:ext>
                </a:extLst>
              </a:tr>
              <a:tr h="448005">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食物繊維</a:t>
                      </a:r>
                    </a:p>
                  </a:txBody>
                  <a:tcPr marT="72000" marB="0"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腸内環境を整える</a:t>
                      </a:r>
                    </a:p>
                  </a:txBody>
                  <a:tcPr marT="72000" marB="0" anchor="ctr"/>
                </a:tc>
                <a:extLst>
                  <a:ext uri="{0D108BD9-81ED-4DB2-BD59-A6C34878D82A}">
                    <a16:rowId xmlns:a16="http://schemas.microsoft.com/office/drawing/2014/main" val="10002"/>
                  </a:ext>
                </a:extLst>
              </a:tr>
              <a:tr h="448005">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カリウム</a:t>
                      </a:r>
                    </a:p>
                  </a:txBody>
                  <a:tcPr marT="72000" marB="0"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体内水分調節、高血圧抑制、筋肉の正常化</a:t>
                      </a:r>
                    </a:p>
                  </a:txBody>
                  <a:tcPr marT="72000" marB="0" anchor="ctr"/>
                </a:tc>
                <a:extLst>
                  <a:ext uri="{0D108BD9-81ED-4DB2-BD59-A6C34878D82A}">
                    <a16:rowId xmlns:a16="http://schemas.microsoft.com/office/drawing/2014/main" val="10003"/>
                  </a:ext>
                </a:extLst>
              </a:tr>
              <a:tr h="448005">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ポリフェノール</a:t>
                      </a:r>
                    </a:p>
                  </a:txBody>
                  <a:tcPr marT="72000" marB="0" anchor="ctr">
                    <a:solidFill>
                      <a:srgbClr val="CFEAE9"/>
                    </a:solidFill>
                  </a:tcPr>
                </a:tc>
                <a:tc>
                  <a:txBody>
                    <a:bodyPr/>
                    <a:lstStyle/>
                    <a:p>
                      <a:r>
                        <a:rPr kumimoji="1" lang="zh-TW"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抗酸化作用、動脈硬化予防</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72000" marB="0" anchor="ctr"/>
                </a:tc>
                <a:extLst>
                  <a:ext uri="{0D108BD9-81ED-4DB2-BD59-A6C34878D82A}">
                    <a16:rowId xmlns:a16="http://schemas.microsoft.com/office/drawing/2014/main" val="10004"/>
                  </a:ext>
                </a:extLst>
              </a:tr>
            </a:tbl>
          </a:graphicData>
        </a:graphic>
      </p:graphicFrame>
      <p:sp>
        <p:nvSpPr>
          <p:cNvPr id="5" name="正方形/長方形 4"/>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pic>
        <p:nvPicPr>
          <p:cNvPr id="10" name="Picture 3" descr="C:\Users\isasaki\Documents\佐々木データ\ターギス\MSD_JAN_ジャヌビア\JV_旬の役菜秋_190521\名称未設定 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63640" y="0"/>
            <a:ext cx="140726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5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09404" y="1463687"/>
            <a:ext cx="5314275" cy="3046988"/>
          </a:xfrm>
          <a:prstGeom prst="rect">
            <a:avLst/>
          </a:prstGeom>
          <a:noFill/>
        </p:spPr>
        <p:txBody>
          <a:bodyPr wrap="none" rtlCol="0">
            <a:spAutoFit/>
          </a:bodyPr>
          <a:lstStyle/>
          <a:p>
            <a:r>
              <a:rPr lang="ja-JP" altLang="en-US" sz="2800" b="1"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栄養成分：</a:t>
            </a:r>
            <a:r>
              <a:rPr lang="ja-JP" altLang="en-US"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ビタミン</a:t>
            </a:r>
            <a:r>
              <a:rPr lang="en-US" altLang="ja-JP" sz="2800" b="1" u="sng" dirty="0">
                <a:solidFill>
                  <a:srgbClr val="009999"/>
                </a:solidFill>
                <a:latin typeface="メイリオ" panose="020B0604030504040204" pitchFamily="50" charset="-128"/>
                <a:ea typeface="メイリオ" panose="020B0604030504040204" pitchFamily="50" charset="-128"/>
                <a:cs typeface="メイリオ" panose="020B0604030504040204" pitchFamily="50" charset="-128"/>
              </a:rPr>
              <a:t>D</a:t>
            </a:r>
          </a:p>
          <a:p>
            <a:endParaRPr kumimoji="1"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ビタミン</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には、</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カルシムの吸収を助け、</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丈夫な骨をつくる働きがあり、</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骨粗しょう症の予防の観点からも</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注目されています。</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さらに食物繊維もたくさん含まれています。</a:t>
            </a:r>
          </a:p>
        </p:txBody>
      </p:sp>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6</a:t>
            </a:fld>
            <a:endParaRPr lang="en-US" dirty="0"/>
          </a:p>
        </p:txBody>
      </p:sp>
      <p:sp>
        <p:nvSpPr>
          <p:cNvPr id="3" name="タイトル 2"/>
          <p:cNvSpPr>
            <a:spLocks noGrp="1"/>
          </p:cNvSpPr>
          <p:nvPr>
            <p:ph type="title"/>
          </p:nvPr>
        </p:nvSpPr>
        <p:spPr/>
        <p:txBody>
          <a:bodyPr>
            <a:normAutofit/>
          </a:bodyPr>
          <a:lstStyle/>
          <a:p>
            <a:r>
              <a:rPr kumimoji="1" lang="ja-JP" altLang="en-US" dirty="0"/>
              <a:t>シイタケ：骨粗しょう症予防</a:t>
            </a:r>
          </a:p>
        </p:txBody>
      </p:sp>
      <p:sp>
        <p:nvSpPr>
          <p:cNvPr id="11" name="角丸四角形 10"/>
          <p:cNvSpPr/>
          <p:nvPr/>
        </p:nvSpPr>
        <p:spPr>
          <a:xfrm rot="21015880">
            <a:off x="244525" y="1201108"/>
            <a:ext cx="1669312" cy="446567"/>
          </a:xfrm>
          <a:prstGeom prst="roundRect">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役菜ポイント</a:t>
            </a:r>
          </a:p>
        </p:txBody>
      </p:sp>
      <p:sp>
        <p:nvSpPr>
          <p:cNvPr id="7" name="正方形/長方形 6"/>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pic>
        <p:nvPicPr>
          <p:cNvPr id="9" name="Picture 6" descr="C:\Users\isasaki\Documents\佐々木データ\ターギス\MSD_JAN_ジャヌビア\JV_旬の役菜秋_190521\Yakusai_autumn_02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8022" t="4694" r="22201" b="9250"/>
          <a:stretch/>
        </p:blipFill>
        <p:spPr bwMode="auto">
          <a:xfrm>
            <a:off x="5272261" y="1785599"/>
            <a:ext cx="3625677" cy="415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2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7</a:t>
            </a:fld>
            <a:endParaRPr lang="en-US" dirty="0"/>
          </a:p>
        </p:txBody>
      </p:sp>
      <p:sp>
        <p:nvSpPr>
          <p:cNvPr id="3" name="タイトル 2"/>
          <p:cNvSpPr>
            <a:spLocks noGrp="1"/>
          </p:cNvSpPr>
          <p:nvPr>
            <p:ph type="title"/>
          </p:nvPr>
        </p:nvSpPr>
        <p:spPr/>
        <p:txBody>
          <a:bodyPr>
            <a:normAutofit fontScale="90000"/>
          </a:bodyPr>
          <a:lstStyle/>
          <a:p>
            <a:r>
              <a:rPr kumimoji="1" lang="ja-JP" altLang="en-US" dirty="0"/>
              <a:t>ほかにもカラダにうれしい</a:t>
            </a:r>
            <a:br>
              <a:rPr kumimoji="1" lang="en-US" altLang="ja-JP" dirty="0"/>
            </a:br>
            <a:r>
              <a:rPr kumimoji="1" lang="ja-JP" altLang="en-US" dirty="0"/>
              <a:t>たくさんの効果が期待できます</a:t>
            </a:r>
          </a:p>
        </p:txBody>
      </p:sp>
      <p:sp>
        <p:nvSpPr>
          <p:cNvPr id="6" name="正方形/長方形 5"/>
          <p:cNvSpPr/>
          <p:nvPr/>
        </p:nvSpPr>
        <p:spPr>
          <a:xfrm>
            <a:off x="4724953" y="6445489"/>
            <a:ext cx="4414991" cy="415498"/>
          </a:xfrm>
          <a:prstGeom prst="rect">
            <a:avLst/>
          </a:prstGeom>
        </p:spPr>
        <p:txBody>
          <a:bodyPr wrap="none" anchor="b">
            <a:spAutoFit/>
          </a:bodyPr>
          <a:lstStyle/>
          <a:p>
            <a:pPr marL="984250" indent="-984250"/>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監修・まとめ：</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医療法人 二田哲博クリニック 姪浜・天神</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84250" indent="-984250"/>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管理栄養士・野菜ソムリエ上級プロ 小園 亜由美 先生</a:t>
            </a:r>
          </a:p>
        </p:txBody>
      </p:sp>
      <p:graphicFrame>
        <p:nvGraphicFramePr>
          <p:cNvPr id="9" name="表 8"/>
          <p:cNvGraphicFramePr>
            <a:graphicFrameLocks noGrp="1"/>
          </p:cNvGraphicFramePr>
          <p:nvPr>
            <p:extLst>
              <p:ext uri="{D42A27DB-BD31-4B8C-83A1-F6EECF244321}">
                <p14:modId xmlns:p14="http://schemas.microsoft.com/office/powerpoint/2010/main" val="1706238966"/>
              </p:ext>
            </p:extLst>
          </p:nvPr>
        </p:nvGraphicFramePr>
        <p:xfrm>
          <a:off x="462976" y="1642069"/>
          <a:ext cx="8218048" cy="3193116"/>
        </p:xfrm>
        <a:graphic>
          <a:graphicData uri="http://schemas.openxmlformats.org/drawingml/2006/table">
            <a:tbl>
              <a:tblPr firstRow="1" bandRow="1">
                <a:tableStyleId>{5940675A-B579-460E-94D1-54222C63F5DA}</a:tableStyleId>
              </a:tblPr>
              <a:tblGrid>
                <a:gridCol w="2554605">
                  <a:extLst>
                    <a:ext uri="{9D8B030D-6E8A-4147-A177-3AD203B41FA5}">
                      <a16:colId xmlns:a16="http://schemas.microsoft.com/office/drawing/2014/main" val="20000"/>
                    </a:ext>
                  </a:extLst>
                </a:gridCol>
                <a:gridCol w="5663443">
                  <a:extLst>
                    <a:ext uri="{9D8B030D-6E8A-4147-A177-3AD203B41FA5}">
                      <a16:colId xmlns:a16="http://schemas.microsoft.com/office/drawing/2014/main" val="20001"/>
                    </a:ext>
                  </a:extLst>
                </a:gridCol>
              </a:tblGrid>
              <a:tr h="532186">
                <a:tc>
                  <a:txBody>
                    <a:bodyPr/>
                    <a:lstStyle/>
                    <a:p>
                      <a:pPr algn="ctr"/>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栄養成分</a:t>
                      </a:r>
                    </a:p>
                  </a:txBody>
                  <a:tcPr anchor="ctr">
                    <a:solidFill>
                      <a:srgbClr val="9BD2D2"/>
                    </a:solidFill>
                  </a:tcPr>
                </a:tc>
                <a:tc>
                  <a:txBody>
                    <a:bodyPr/>
                    <a:lstStyle/>
                    <a:p>
                      <a:pPr algn="ctr"/>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期待できる効果</a:t>
                      </a:r>
                    </a:p>
                  </a:txBody>
                  <a:tcPr anchor="ctr">
                    <a:solidFill>
                      <a:srgbClr val="9BD2D2"/>
                    </a:solidFill>
                  </a:tcPr>
                </a:tc>
                <a:extLst>
                  <a:ext uri="{0D108BD9-81ED-4DB2-BD59-A6C34878D82A}">
                    <a16:rowId xmlns:a16="http://schemas.microsoft.com/office/drawing/2014/main" val="10000"/>
                  </a:ext>
                </a:extLst>
              </a:tr>
              <a:tr h="532186">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食物繊維</a:t>
                      </a:r>
                    </a:p>
                  </a:txBody>
                  <a:tcPr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腸内環境を整える</a:t>
                      </a:r>
                    </a:p>
                  </a:txBody>
                  <a:tcPr anchor="ctr"/>
                </a:tc>
                <a:extLst>
                  <a:ext uri="{0D108BD9-81ED-4DB2-BD59-A6C34878D82A}">
                    <a16:rowId xmlns:a16="http://schemas.microsoft.com/office/drawing/2014/main" val="10001"/>
                  </a:ext>
                </a:extLst>
              </a:tr>
              <a:tr h="532186">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カリウム</a:t>
                      </a:r>
                    </a:p>
                  </a:txBody>
                  <a:tcPr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体内水分調節、高血圧抑制、筋肉の正常化</a:t>
                      </a:r>
                    </a:p>
                  </a:txBody>
                  <a:tcPr anchor="ctr"/>
                </a:tc>
                <a:extLst>
                  <a:ext uri="{0D108BD9-81ED-4DB2-BD59-A6C34878D82A}">
                    <a16:rowId xmlns:a16="http://schemas.microsoft.com/office/drawing/2014/main" val="10002"/>
                  </a:ext>
                </a:extLst>
              </a:tr>
              <a:tr h="532186">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カルシウム吸収</a:t>
                      </a:r>
                    </a:p>
                  </a:txBody>
                  <a:tcPr anchor="ctr"/>
                </a:tc>
                <a:extLst>
                  <a:ext uri="{0D108BD9-81ED-4DB2-BD59-A6C34878D82A}">
                    <a16:rowId xmlns:a16="http://schemas.microsoft.com/office/drawing/2014/main" val="10003"/>
                  </a:ext>
                </a:extLst>
              </a:tr>
              <a:tr h="532186">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B1</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疲労回復</a:t>
                      </a:r>
                    </a:p>
                  </a:txBody>
                  <a:tcPr anchor="ctr"/>
                </a:tc>
                <a:extLst>
                  <a:ext uri="{0D108BD9-81ED-4DB2-BD59-A6C34878D82A}">
                    <a16:rowId xmlns:a16="http://schemas.microsoft.com/office/drawing/2014/main" val="10004"/>
                  </a:ext>
                </a:extLst>
              </a:tr>
              <a:tr h="532186">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ビタミン</a:t>
                      </a:r>
                      <a:r>
                        <a:rPr kumimoji="1"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B2</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FEAE9"/>
                    </a:solidFill>
                  </a:tcPr>
                </a:tc>
                <a:tc>
                  <a:txBody>
                    <a:bodyPr/>
                    <a:lstStyle/>
                    <a:p>
                      <a:r>
                        <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老化防止</a:t>
                      </a:r>
                    </a:p>
                  </a:txBody>
                  <a:tcPr anchor="ctr"/>
                </a:tc>
                <a:extLst>
                  <a:ext uri="{0D108BD9-81ED-4DB2-BD59-A6C34878D82A}">
                    <a16:rowId xmlns:a16="http://schemas.microsoft.com/office/drawing/2014/main" val="10005"/>
                  </a:ext>
                </a:extLst>
              </a:tr>
            </a:tbl>
          </a:graphicData>
        </a:graphic>
      </p:graphicFrame>
      <p:pic>
        <p:nvPicPr>
          <p:cNvPr id="12" name="Picture 6" descr="C:\Users\isasaki\Documents\佐々木データ\ターギス\MSD_JAN_ジャヌビア\JV_旬の役菜秋_190521\Yakusai_autumn_02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18814" y="0"/>
            <a:ext cx="1301014" cy="149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4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8</a:t>
            </a:fld>
            <a:endParaRPr lang="en-US" dirty="0"/>
          </a:p>
        </p:txBody>
      </p:sp>
      <p:sp>
        <p:nvSpPr>
          <p:cNvPr id="5" name="タイトル 4"/>
          <p:cNvSpPr>
            <a:spLocks noGrp="1"/>
          </p:cNvSpPr>
          <p:nvPr>
            <p:ph type="title"/>
          </p:nvPr>
        </p:nvSpPr>
        <p:spPr/>
        <p:txBody>
          <a:bodyPr anchor="b">
            <a:normAutofit/>
          </a:bodyPr>
          <a:lstStyle/>
          <a:p>
            <a:r>
              <a:rPr lang="en-US" altLang="ja-JP" sz="4000" dirty="0"/>
              <a:t>『</a:t>
            </a:r>
            <a:r>
              <a:rPr lang="ja-JP" altLang="en-US" sz="4000" dirty="0"/>
              <a:t>適材適食</a:t>
            </a:r>
            <a:r>
              <a:rPr lang="en-US" altLang="ja-JP" sz="4000" dirty="0"/>
              <a:t>』</a:t>
            </a:r>
            <a:endParaRPr kumimoji="1" lang="ja-JP" altLang="en-US" sz="4000" dirty="0"/>
          </a:p>
        </p:txBody>
      </p:sp>
      <p:sp>
        <p:nvSpPr>
          <p:cNvPr id="6" name="テキスト ボックス 5"/>
          <p:cNvSpPr txBox="1"/>
          <p:nvPr/>
        </p:nvSpPr>
        <p:spPr>
          <a:xfrm>
            <a:off x="3669349" y="90599"/>
            <a:ext cx="1800494"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てきざいてきしょく</a:t>
            </a:r>
          </a:p>
        </p:txBody>
      </p:sp>
      <p:sp>
        <p:nvSpPr>
          <p:cNvPr id="7" name="テキスト ボックス 6"/>
          <p:cNvSpPr txBox="1"/>
          <p:nvPr/>
        </p:nvSpPr>
        <p:spPr>
          <a:xfrm>
            <a:off x="1812271" y="5293409"/>
            <a:ext cx="5519460" cy="1077218"/>
          </a:xfrm>
          <a:prstGeom prst="rect">
            <a:avLst/>
          </a:prstGeom>
          <a:noFill/>
        </p:spPr>
        <p:txBody>
          <a:bodyPr wrap="none" rtlCol="0">
            <a:spAutoFit/>
          </a:bodyPr>
          <a:lstStyle/>
          <a:p>
            <a:pPr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あなたに合った食べものを、</a:t>
            </a:r>
            <a:b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あなたに合った食べかたで。</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descr="C:\Users\isasaki\Documents\佐々木データ\ターギス\MSD_JAN_ジャヌビア\JV_レシピ\適材適食.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7245" y="1444136"/>
            <a:ext cx="3709511" cy="370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8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845885" y="1325262"/>
            <a:ext cx="5452230" cy="3067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9</a:t>
            </a:fld>
            <a:endParaRPr lang="en-US" dirty="0"/>
          </a:p>
        </p:txBody>
      </p:sp>
      <p:sp>
        <p:nvSpPr>
          <p:cNvPr id="3" name="タイトル 2"/>
          <p:cNvSpPr>
            <a:spLocks noGrp="1"/>
          </p:cNvSpPr>
          <p:nvPr>
            <p:ph type="title"/>
          </p:nvPr>
        </p:nvSpPr>
        <p:spPr/>
        <p:txBody>
          <a:bodyPr/>
          <a:lstStyle/>
          <a:p>
            <a:r>
              <a:rPr lang="ja-JP" altLang="en-US" dirty="0"/>
              <a:t>ツナ入り ニンジン</a:t>
            </a:r>
            <a:r>
              <a:rPr lang="ja-JP" altLang="en-US" dirty="0" err="1"/>
              <a:t>しりしり</a:t>
            </a:r>
            <a:endParaRPr lang="ja-JP" altLang="en-US" dirty="0"/>
          </a:p>
        </p:txBody>
      </p:sp>
      <p:sp>
        <p:nvSpPr>
          <p:cNvPr id="9" name="テキスト ボックス 8"/>
          <p:cNvSpPr txBox="1"/>
          <p:nvPr/>
        </p:nvSpPr>
        <p:spPr>
          <a:xfrm>
            <a:off x="786348" y="4620091"/>
            <a:ext cx="7571303" cy="1569660"/>
          </a:xfrm>
          <a:prstGeom prst="rect">
            <a:avLst/>
          </a:prstGeom>
          <a:noFill/>
        </p:spPr>
        <p:txBody>
          <a:bodyPr wrap="none" rtlCol="0">
            <a:spAutoFit/>
          </a:bodyPr>
          <a:lstStyle/>
          <a:p>
            <a:pPr algn="ctr"/>
            <a:r>
              <a:rPr lang="el-GR" altLang="ja-JP" sz="2400" dirty="0">
                <a:latin typeface="メイリオ" panose="020B0604030504040204" pitchFamily="50" charset="-128"/>
                <a:ea typeface="メイリオ" panose="020B0604030504040204" pitchFamily="50" charset="-128"/>
                <a:cs typeface="メイリオ" panose="020B0604030504040204" pitchFamily="50" charset="-128"/>
              </a:rPr>
              <a:t>β‐</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カロテンを効率良く吸収するために</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油を使いますが、</a:t>
            </a:r>
            <a:b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水煮ツナ缶とごま油を使うのがポイント。</a:t>
            </a:r>
          </a:p>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エネルギーも抑えた上に風味も格段にアップします。</a:t>
            </a:r>
          </a:p>
        </p:txBody>
      </p:sp>
    </p:spTree>
    <p:extLst>
      <p:ext uri="{BB962C8B-B14F-4D97-AF65-F5344CB8AC3E}">
        <p14:creationId xmlns:p14="http://schemas.microsoft.com/office/powerpoint/2010/main" val="915084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ＭＳ ＰゴシックAri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E53721B07624BADCDAA34915243F8" ma:contentTypeVersion="1" ma:contentTypeDescription="Create a new document." ma:contentTypeScope="" ma:versionID="4fd8e42c9187d331fc418307033c723b">
  <xsd:schema xmlns:xsd="http://www.w3.org/2001/XMLSchema" xmlns:xs="http://www.w3.org/2001/XMLSchema" xmlns:p="http://schemas.microsoft.com/office/2006/metadata/properties" xmlns:ns2="a1b54463-ec5c-46ce-b089-281124ebc0ac" targetNamespace="http://schemas.microsoft.com/office/2006/metadata/properties" ma:root="true" ma:fieldsID="f426df05c16eb984013328f42e7dd3de" ns2:_="">
    <xsd:import namespace="a1b54463-ec5c-46ce-b089-281124ebc0ac"/>
    <xsd:element name="properties">
      <xsd:complexType>
        <xsd:sequence>
          <xsd:element name="documentManagement">
            <xsd:complexType>
              <xsd:all>
                <xsd:element ref="ns2:Sensitivity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54463-ec5c-46ce-b089-281124ebc0ac" elementFormDefault="qualified">
    <xsd:import namespace="http://schemas.microsoft.com/office/2006/documentManagement/types"/>
    <xsd:import namespace="http://schemas.microsoft.com/office/infopath/2007/PartnerControls"/>
    <xsd:element name="Sensitivity_x0020_Classification" ma:index="8" ma:displayName="Sensitivity Classification" ma:description="**[INFO_URL]**" ma:internalName="Sensitivity_x0020_Classification">
      <xsd:simpleType>
        <xsd:restriction base="dms:Choice">
          <xsd:enumeration value="Sensitive (highest)"/>
          <xsd:enumeration value="Confidential"/>
          <xsd:enumeration value="Proprietary"/>
          <xsd:enumeration value="Publi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nsitivity_x0020_Classification xmlns="a1b54463-ec5c-46ce-b089-281124ebc0ac">Confidential</Sensitivity_x0020_Classification>
  </documentManagement>
</p:properties>
</file>

<file path=customXml/item3.xm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97324E-470A-41CA-9769-0C128C9FC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54463-ec5c-46ce-b089-281124ebc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9E2D7A-9ED9-4F56-AFCA-5A9BA7C2E950}">
  <ds:schemaRefs>
    <ds:schemaRef ds:uri="a1b54463-ec5c-46ce-b089-281124ebc0ac"/>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D71AA8F-8A8E-4095-9F31-A9954AD37AA6}">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FFD892C-AB2A-4713-8F9E-D91150BFD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3008</TotalTime>
  <Words>1074</Words>
  <Application>Microsoft Office PowerPoint</Application>
  <PresentationFormat>画面に合わせる (4:3)</PresentationFormat>
  <Paragraphs>221</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Meiryo UI</vt:lpstr>
      <vt:lpstr>メイリオ</vt:lpstr>
      <vt:lpstr>Arial</vt:lpstr>
      <vt:lpstr>Calibri</vt:lpstr>
      <vt:lpstr>Office ​​テーマ</vt:lpstr>
      <vt:lpstr>PowerPoint プレゼンテーション</vt:lpstr>
      <vt:lpstr>『役菜』とは？</vt:lpstr>
      <vt:lpstr>PowerPoint プレゼンテーション</vt:lpstr>
      <vt:lpstr>ニンジン：抗酸化作用</vt:lpstr>
      <vt:lpstr>ほかにもカラダにうれしい たくさんの効果が期待できます</vt:lpstr>
      <vt:lpstr>シイタケ：骨粗しょう症予防</vt:lpstr>
      <vt:lpstr>ほかにもカラダにうれしい たくさんの効果が期待できます</vt:lpstr>
      <vt:lpstr>『適材適食』</vt:lpstr>
      <vt:lpstr>ツナ入り ニンジンしりしり</vt:lpstr>
      <vt:lpstr>ツナ入り ニンジンしりしり ―レシピ―</vt:lpstr>
      <vt:lpstr>シイタケの骨太焼き</vt:lpstr>
      <vt:lpstr>シイタケの骨太焼き ―レシピ―</vt:lpstr>
      <vt:lpstr>PowerPoint プレゼンテーション</vt:lpstr>
      <vt:lpstr>ご注意ください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160406_【提出用】糖尿病教室用スライド（前半） </dc:title>
  <dc:creator>User</dc:creator>
  <cp:lastModifiedBy>Meiko Omiya</cp:lastModifiedBy>
  <cp:revision>683</cp:revision>
  <cp:lastPrinted>2019-07-09T10:17:36Z</cp:lastPrinted>
  <dcterms:created xsi:type="dcterms:W3CDTF">2015-08-05T13:49:05Z</dcterms:created>
  <dcterms:modified xsi:type="dcterms:W3CDTF">2019-07-29T09:45:09Z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0x010100ACEE53721B07624BADCDAA34915243F8</vt:lpwstr>
  </property>
  <property fmtid="{D5CDD505-2E9C-101B-9397-08002B2CF9AE}" pid="3" name="docIndexRef">
    <vt:lpwstr>e3d7d9b7-3dfd-4cf5-a46e-28621d123ffb</vt:lpwstr>
  </property>
  <property fmtid="{D5CDD505-2E9C-101B-9397-08002B2CF9AE}" pid="4" name="bjSaver">
    <vt:lpwstr>6x6tUfejgl6b+stW2Swhkx4MA0YmvkZM</vt:lpwstr>
  </property>
  <property fmtid="{D5CDD505-2E9C-101B-9397-08002B2CF9AE}" pid="5"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6" name="bjDocumentLabelXML-0">
    <vt:lpwstr>nternal/label"&gt;&lt;element uid="72a5d865-2c9e-41bb-b8a0-b31322cd1ede" value="" /&gt;&lt;/sisl&gt;</vt:lpwstr>
  </property>
  <property fmtid="{D5CDD505-2E9C-101B-9397-08002B2CF9AE}" pid="7" name="bjDocumentSecurityLabel">
    <vt:lpwstr>Not Classified</vt:lpwstr>
  </property>
</Properties>
</file>