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2"/>
  </p:sldMasterIdLst>
  <p:notesMasterIdLst>
    <p:notesMasterId r:id="rId8"/>
  </p:notesMasterIdLst>
  <p:handoutMasterIdLst>
    <p:handoutMasterId r:id="rId9"/>
  </p:handoutMasterIdLst>
  <p:sldIdLst>
    <p:sldId id="293" r:id="rId3"/>
    <p:sldId id="274" r:id="rId4"/>
    <p:sldId id="279" r:id="rId5"/>
    <p:sldId id="275" r:id="rId6"/>
    <p:sldId id="292" r:id="rId7"/>
  </p:sldIdLst>
  <p:sldSz cx="9144000" cy="6858000" type="screen4x3"/>
  <p:notesSz cx="7010400" cy="9296400"/>
  <p:custDataLst>
    <p:tags r:id="rId10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zuyo Ito" initials="KI" lastIdx="1" clrIdx="0"/>
  <p:cmAuthor id="1" name="Shishido" initials="SM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00"/>
    <a:srgbClr val="FFFF00"/>
    <a:srgbClr val="B7DEE8"/>
    <a:srgbClr val="FCD5B5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4" autoAdjust="0"/>
    <p:restoredTop sz="79234" autoAdjust="0"/>
  </p:normalViewPr>
  <p:slideViewPr>
    <p:cSldViewPr>
      <p:cViewPr varScale="1">
        <p:scale>
          <a:sx n="115" d="100"/>
          <a:sy n="115" d="100"/>
        </p:scale>
        <p:origin x="148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8DC1A-F789-4BE6-B5FF-38FB94A045D6}" type="datetimeFigureOut">
              <a:rPr kumimoji="1" lang="ja-JP" altLang="en-US" smtClean="0"/>
              <a:t>2019/4/15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8829968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0E3E3-39F9-4334-8E52-43F0240CEF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608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622" cy="4647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71145" y="0"/>
            <a:ext cx="3037622" cy="4647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0A7C8-77F0-43AD-9C14-C32900B26BF7}" type="datetimeFigureOut">
              <a:rPr kumimoji="1" lang="ja-JP" altLang="en-US" smtClean="0"/>
              <a:t>2019/4/15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1367" y="4415827"/>
            <a:ext cx="5607667" cy="4182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8830171"/>
            <a:ext cx="3037622" cy="4647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71145" y="8830171"/>
            <a:ext cx="3037622" cy="4647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73C61-FCA9-419A-AAA2-6051093C5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97230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3C61-FCA9-419A-AAA2-6051093C5CD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148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3C61-FCA9-419A-AAA2-6051093C5CDA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102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3C61-FCA9-419A-AAA2-6051093C5CDA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59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73C61-FCA9-419A-AAA2-6051093C5CDA}" type="slidenum">
              <a:rPr lang="ja-JP" altLang="en-US" smtClean="0">
                <a:solidFill>
                  <a:prstClr val="black"/>
                </a:solidFill>
              </a:rPr>
              <a:pPr/>
              <a:t>4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814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4400" y="744538"/>
            <a:ext cx="4924425" cy="3694112"/>
          </a:xfrm>
          <a:ln/>
        </p:spPr>
      </p:sp>
      <p:sp>
        <p:nvSpPr>
          <p:cNvPr id="12291" name="ノート プレースホルダ 2"/>
          <p:cNvSpPr>
            <a:spLocks noGrp="1"/>
          </p:cNvSpPr>
          <p:nvPr>
            <p:ph type="body" idx="1"/>
          </p:nvPr>
        </p:nvSpPr>
        <p:spPr>
          <a:xfrm>
            <a:off x="675153" y="4687130"/>
            <a:ext cx="5385463" cy="4434794"/>
          </a:xfrm>
          <a:noFill/>
        </p:spPr>
        <p:txBody>
          <a:bodyPr lIns="90495" tIns="45249" rIns="90495" bIns="45249"/>
          <a:lstStyle/>
          <a:p>
            <a:pPr eaLnBrk="1" hangingPunct="1"/>
            <a:endParaRPr lang="ja-JP" altLang="en-US">
              <a:ea typeface="ＭＳ Ｐ明朝" charset="-128"/>
            </a:endParaRPr>
          </a:p>
        </p:txBody>
      </p:sp>
      <p:sp>
        <p:nvSpPr>
          <p:cNvPr id="12292" name="スライド番号プレースホルダ 3"/>
          <p:cNvSpPr txBox="1">
            <a:spLocks noGrp="1"/>
          </p:cNvSpPr>
          <p:nvPr/>
        </p:nvSpPr>
        <p:spPr bwMode="auto">
          <a:xfrm>
            <a:off x="3811688" y="9372683"/>
            <a:ext cx="2922503" cy="492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95" tIns="45249" rIns="90495" bIns="45249" anchor="b"/>
          <a:lstStyle>
            <a:lvl1pPr defTabSz="9128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9128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9128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9128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9128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AA103D-183E-4A31-8D1F-B38EDE993006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912813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8388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2802625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オブジェクト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7D4-1AED-4FBF-A06C-C01948900BC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80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7D4-1AED-4FBF-A06C-C01948900BC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8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7D4-1AED-4FBF-A06C-C01948900BC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28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6628081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7" name="オブジェクト 6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7D4-1AED-4FBF-A06C-C01948900BC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733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7D4-1AED-4FBF-A06C-C01948900BC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51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7D4-1AED-4FBF-A06C-C01948900BC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08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7D4-1AED-4FBF-A06C-C01948900BC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484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7D4-1AED-4FBF-A06C-C01948900BC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101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7D4-1AED-4FBF-A06C-C01948900BC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17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7D4-1AED-4FBF-A06C-C01948900BC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297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06D7D4-1AED-4FBF-A06C-C01948900BCB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2019/4/15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74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5162282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think-cell Slide" r:id="rId15" imgW="270" imgH="270" progId="TCLayout.ActiveDocument.1">
                  <p:embed/>
                </p:oleObj>
              </mc:Choice>
              <mc:Fallback>
                <p:oleObj name="think-cell Slide" r:id="rId15" imgW="270" imgH="270" progId="TCLayout.ActiveDocument.1">
                  <p:embed/>
                  <p:pic>
                    <p:nvPicPr>
                      <p:cNvPr id="7" name="オブジェクト 6" hidden="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944AF-53B8-429A-8B52-CB873C2B4F6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3F5A232-F97C-4D61-ABFD-82AF4876C741}"/>
              </a:ext>
            </a:extLst>
          </p:cNvPr>
          <p:cNvSpPr txBox="1"/>
          <p:nvPr userDrawn="1"/>
        </p:nvSpPr>
        <p:spPr>
          <a:xfrm>
            <a:off x="0" y="6583362"/>
            <a:ext cx="13532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ZET19IT0007-0421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11858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2.jpeg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7" name="オブジェクト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16936" y="0"/>
            <a:ext cx="9144000" cy="6858000"/>
          </a:xfrm>
          <a:prstGeom prst="rect">
            <a:avLst/>
          </a:prstGeom>
          <a:blipFill>
            <a:blip r:embed="rId7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59632" y="956408"/>
            <a:ext cx="6984776" cy="1470025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動脈硬化性疾患予防</a:t>
            </a:r>
            <a:b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ガイドライン 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2017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年版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75656" y="5229200"/>
            <a:ext cx="6400800" cy="1152128"/>
          </a:xfrm>
        </p:spPr>
        <p:txBody>
          <a:bodyPr>
            <a:normAutofit/>
          </a:bodyPr>
          <a:lstStyle/>
          <a:p>
            <a:r>
              <a:rPr kumimoji="1" lang="ja-JP" altLang="en-US" sz="28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日本動脈硬化学会</a:t>
            </a:r>
            <a:endParaRPr kumimoji="1" lang="en-US" altLang="ja-JP" sz="28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28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Japan Atherosclerosis Society</a:t>
            </a:r>
            <a:endParaRPr kumimoji="1" lang="ja-JP" altLang="en-US" sz="28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40056" y="2448471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Japan Atherosclerosis Society 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JAS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r>
              <a:rPr kumimoji="1"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Guideline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s</a:t>
            </a:r>
          </a:p>
          <a:p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for Prevention of Atherosclerotic Cardiovascular Diseases 2017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867F0E6E-F249-4AF6-BA54-38B119FCE667}"/>
              </a:ext>
            </a:extLst>
          </p:cNvPr>
          <p:cNvSpPr txBox="1">
            <a:spLocks/>
          </p:cNvSpPr>
          <p:nvPr/>
        </p:nvSpPr>
        <p:spPr>
          <a:xfrm>
            <a:off x="427584" y="3679544"/>
            <a:ext cx="8496944" cy="864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～家族性高コレステロール血症の治療フローチャート～</a:t>
            </a:r>
          </a:p>
        </p:txBody>
      </p:sp>
    </p:spTree>
    <p:extLst>
      <p:ext uri="{BB962C8B-B14F-4D97-AF65-F5344CB8AC3E}">
        <p14:creationId xmlns:p14="http://schemas.microsoft.com/office/powerpoint/2010/main" val="3548971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1931" y="432048"/>
            <a:ext cx="8486573" cy="764704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成人（</a:t>
            </a:r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15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歳以上）</a:t>
            </a:r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FH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ヘテロ接合体治療のフローチャート</a:t>
            </a:r>
            <a:endParaRPr kumimoji="1" lang="ja-JP" altLang="en-US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395536" y="576064"/>
            <a:ext cx="792088" cy="432048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図</a:t>
            </a:r>
            <a:r>
              <a:rPr lang="en-US" altLang="ja-JP" sz="1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5-1</a:t>
            </a:r>
            <a:endParaRPr lang="ja-JP" altLang="en-US" sz="14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79512" y="1124744"/>
            <a:ext cx="8784976" cy="5400600"/>
          </a:xfrm>
          <a:prstGeom prst="rect">
            <a:avLst/>
          </a:prstGeom>
          <a:solidFill>
            <a:srgbClr val="FCD5B5">
              <a:alpha val="63137"/>
            </a:srgbClr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131840" y="1314583"/>
            <a:ext cx="2763971" cy="45823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FH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ヘテロ接合体の診断</a:t>
            </a:r>
          </a:p>
        </p:txBody>
      </p:sp>
      <p:sp>
        <p:nvSpPr>
          <p:cNvPr id="8" name="下矢印 7"/>
          <p:cNvSpPr/>
          <p:nvPr/>
        </p:nvSpPr>
        <p:spPr>
          <a:xfrm>
            <a:off x="4283968" y="1772816"/>
            <a:ext cx="229857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971600" y="2244053"/>
            <a:ext cx="7344816" cy="773640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生活習慣改善・適正体重の指導と同時に脂質低下療法を開始する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LDL-C</a:t>
            </a:r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管理目標値　 一次予防： </a:t>
            </a:r>
            <a:r>
              <a:rPr lang="en-US" altLang="ja-JP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100mg/</a:t>
            </a:r>
            <a:r>
              <a:rPr lang="en-US" altLang="ja-JP" sz="1600" dirty="0" err="1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dL</a:t>
            </a:r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未満、あるいは未治療時の</a:t>
            </a:r>
            <a:r>
              <a:rPr lang="en-US" altLang="ja-JP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50%</a:t>
            </a:r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未満</a:t>
            </a:r>
            <a:endParaRPr lang="en-US" altLang="ja-JP" sz="16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  二次予防： </a:t>
            </a:r>
            <a:r>
              <a:rPr lang="en-US" altLang="ja-JP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70mg/</a:t>
            </a:r>
            <a:r>
              <a:rPr lang="en-US" altLang="ja-JP" sz="1600" dirty="0" err="1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dL</a:t>
            </a:r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未満</a:t>
            </a:r>
          </a:p>
        </p:txBody>
      </p:sp>
      <p:sp>
        <p:nvSpPr>
          <p:cNvPr id="10" name="下矢印 9"/>
          <p:cNvSpPr/>
          <p:nvPr/>
        </p:nvSpPr>
        <p:spPr>
          <a:xfrm>
            <a:off x="4283968" y="3036141"/>
            <a:ext cx="229857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971600" y="3501008"/>
            <a:ext cx="7344816" cy="360908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スタチン最大耐用量</a:t>
            </a:r>
            <a:r>
              <a:rPr lang="ja-JP" altLang="en-US" baseline="30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かつ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または　エゼチミブ併用</a:t>
            </a:r>
          </a:p>
        </p:txBody>
      </p:sp>
      <p:sp>
        <p:nvSpPr>
          <p:cNvPr id="12" name="下矢印 11"/>
          <p:cNvSpPr/>
          <p:nvPr/>
        </p:nvSpPr>
        <p:spPr>
          <a:xfrm>
            <a:off x="4283968" y="3888042"/>
            <a:ext cx="229857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004419" y="4319222"/>
            <a:ext cx="7344816" cy="360908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PCSK9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阻害薬</a:t>
            </a:r>
            <a:r>
              <a:rPr lang="ja-JP" altLang="en-US" baseline="30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**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かつ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または　レジン かつ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または プロブコール</a:t>
            </a:r>
          </a:p>
        </p:txBody>
      </p:sp>
      <p:sp>
        <p:nvSpPr>
          <p:cNvPr id="17" name="下矢印 16"/>
          <p:cNvSpPr/>
          <p:nvPr/>
        </p:nvSpPr>
        <p:spPr>
          <a:xfrm>
            <a:off x="4283968" y="4680130"/>
            <a:ext cx="229857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030545" y="5111310"/>
            <a:ext cx="7344816" cy="360908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LDL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アフェレシス</a:t>
            </a:r>
            <a:r>
              <a:rPr lang="ja-JP" altLang="en-US" baseline="30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***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131840" y="3901105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効果不十分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151596" y="4791327"/>
            <a:ext cx="165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効果不十分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853769" y="5805264"/>
            <a:ext cx="7724495" cy="57708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FF9933"/>
              </a:buClr>
            </a:pP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 　　  スタチン不耐性患者の場合、別のスタチンの処方や投与間隔を考慮し、できる限り最大耐用量まで増量する</a:t>
            </a:r>
            <a:endParaRPr lang="en-US" altLang="ja-JP" sz="105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buClr>
                <a:srgbClr val="FF9933"/>
              </a:buClr>
            </a:pP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**　　</a:t>
            </a:r>
            <a:r>
              <a:rPr lang="en-US" altLang="ja-JP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PCSK9</a:t>
            </a: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阻害薬を開始するときには専門医に相談することが望ましい</a:t>
            </a:r>
            <a:endParaRPr lang="en-US" altLang="ja-JP" sz="105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buClr>
                <a:srgbClr val="FF9933"/>
              </a:buClr>
            </a:pP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***　</a:t>
            </a:r>
            <a:r>
              <a:rPr lang="en-US" altLang="ja-JP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PCSK9</a:t>
            </a: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阻害薬はアフェレシス時に除去されるため、アフェレシス後に皮下注射する</a:t>
            </a:r>
            <a:endParaRPr lang="en-US" altLang="ja-JP" sz="105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275856" y="6567155"/>
            <a:ext cx="560625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日本動脈硬化学会（編）：動脈硬化性疾患予防ガイドライン</a:t>
            </a:r>
            <a:r>
              <a:rPr lang="en-US" altLang="ja-JP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2017</a:t>
            </a:r>
            <a:r>
              <a:rPr lang="ja-JP" altLang="en-US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年版．日本動脈硬化学会</a:t>
            </a:r>
            <a:r>
              <a:rPr lang="en-US" altLang="ja-JP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, 2017</a:t>
            </a: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1278296" y="146249"/>
            <a:ext cx="6678080" cy="474439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ja-JP" sz="3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</a:t>
            </a:r>
            <a:r>
              <a:rPr lang="ja-JP" altLang="en-US" sz="3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章　家族性高コレステロール血症</a:t>
            </a:r>
            <a:endParaRPr lang="ja-JP" altLang="en-US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2766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179512" y="1124744"/>
            <a:ext cx="8784976" cy="5400600"/>
          </a:xfrm>
          <a:prstGeom prst="rect">
            <a:avLst/>
          </a:prstGeom>
          <a:solidFill>
            <a:srgbClr val="FCD5B5">
              <a:alpha val="63137"/>
            </a:srgbClr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8560" y="432048"/>
            <a:ext cx="8567936" cy="764704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成人（</a:t>
            </a:r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15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歳以上）</a:t>
            </a:r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FH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ホモ接合体治療のフローチャート</a:t>
            </a:r>
            <a:endParaRPr kumimoji="1" lang="ja-JP" altLang="en-US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3131840" y="1340768"/>
            <a:ext cx="2763971" cy="62394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FH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ホモ接合体の診断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（必ず専門医に相談すること）</a:t>
            </a:r>
          </a:p>
        </p:txBody>
      </p:sp>
      <p:sp>
        <p:nvSpPr>
          <p:cNvPr id="6" name="下矢印 5"/>
          <p:cNvSpPr/>
          <p:nvPr/>
        </p:nvSpPr>
        <p:spPr>
          <a:xfrm>
            <a:off x="4409266" y="1997532"/>
            <a:ext cx="229857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971600" y="2396761"/>
            <a:ext cx="7344816" cy="972108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生活習慣改善・適正体重の指導と同時に脂質低下療法を開始する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en-US" altLang="ja-JP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LDL-C</a:t>
            </a:r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管理目標値　一次予防： </a:t>
            </a:r>
            <a:r>
              <a:rPr lang="en-US" altLang="ja-JP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100mg/</a:t>
            </a:r>
            <a:r>
              <a:rPr lang="en-US" altLang="ja-JP" sz="1600" dirty="0" err="1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dL</a:t>
            </a:r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未満</a:t>
            </a:r>
            <a:endParaRPr lang="en-US" altLang="ja-JP" sz="16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             　　　　二次予防：  </a:t>
            </a:r>
            <a:r>
              <a:rPr lang="en-US" altLang="ja-JP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70mg/</a:t>
            </a:r>
            <a:r>
              <a:rPr lang="en-US" altLang="ja-JP" sz="1600" dirty="0" err="1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dL</a:t>
            </a:r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未満</a:t>
            </a:r>
          </a:p>
        </p:txBody>
      </p:sp>
      <p:sp>
        <p:nvSpPr>
          <p:cNvPr id="8" name="下矢印 7"/>
          <p:cNvSpPr/>
          <p:nvPr/>
        </p:nvSpPr>
        <p:spPr>
          <a:xfrm>
            <a:off x="4409266" y="3403361"/>
            <a:ext cx="229857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363732" y="3802310"/>
            <a:ext cx="4560552" cy="648072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第一選択薬： スタチンを速やかに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 最大耐用量まで増量 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569526" y="5424992"/>
            <a:ext cx="3426410" cy="862584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エゼチミブ・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PCSK9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阻害薬・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MTP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阻害薬・レジン・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プロブコール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5034022" y="5424992"/>
            <a:ext cx="3426410" cy="862584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可及的速やかな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ＬＤＬアフェレシスの導入</a:t>
            </a:r>
          </a:p>
        </p:txBody>
      </p:sp>
      <p:sp>
        <p:nvSpPr>
          <p:cNvPr id="12" name="下矢印 11"/>
          <p:cNvSpPr/>
          <p:nvPr/>
        </p:nvSpPr>
        <p:spPr>
          <a:xfrm>
            <a:off x="2204076" y="5032518"/>
            <a:ext cx="229857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3" name="下矢印 12"/>
          <p:cNvSpPr/>
          <p:nvPr/>
        </p:nvSpPr>
        <p:spPr>
          <a:xfrm>
            <a:off x="6718407" y="5045788"/>
            <a:ext cx="229857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249026" y="4941168"/>
            <a:ext cx="4637346" cy="11747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81274" y="4463445"/>
            <a:ext cx="108012" cy="56907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275856" y="6567155"/>
            <a:ext cx="560625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日本動脈硬化学会（編）：動脈硬化性疾患予防ガイドライン</a:t>
            </a:r>
            <a:r>
              <a:rPr lang="en-US" altLang="ja-JP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2017</a:t>
            </a:r>
            <a:r>
              <a:rPr lang="ja-JP" altLang="en-US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年版．日本動脈硬化学会</a:t>
            </a:r>
            <a:r>
              <a:rPr lang="en-US" altLang="ja-JP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, 2017</a:t>
            </a:r>
          </a:p>
        </p:txBody>
      </p:sp>
      <p:sp>
        <p:nvSpPr>
          <p:cNvPr id="20" name="タイトル 1"/>
          <p:cNvSpPr txBox="1">
            <a:spLocks/>
          </p:cNvSpPr>
          <p:nvPr/>
        </p:nvSpPr>
        <p:spPr>
          <a:xfrm>
            <a:off x="1278296" y="146249"/>
            <a:ext cx="6678080" cy="474439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1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ja-JP" sz="31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</a:t>
            </a:r>
            <a:r>
              <a:rPr lang="ja-JP" altLang="en-US" sz="31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章　家族性高コレステロール血症</a:t>
            </a:r>
            <a:endParaRPr lang="ja-JP" altLang="en-US" sz="24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395536" y="576064"/>
            <a:ext cx="792088" cy="432048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図</a:t>
            </a:r>
            <a:r>
              <a:rPr lang="en-US" altLang="ja-JP" sz="1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5-2</a:t>
            </a:r>
            <a:endParaRPr lang="ja-JP" altLang="en-US" sz="14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9103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179512" y="1124744"/>
            <a:ext cx="8784976" cy="5400600"/>
          </a:xfrm>
          <a:prstGeom prst="rect">
            <a:avLst/>
          </a:prstGeom>
          <a:solidFill>
            <a:srgbClr val="FCD5B5">
              <a:alpha val="63137"/>
            </a:srgbClr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432048"/>
            <a:ext cx="7632848" cy="764704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小児</a:t>
            </a:r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FH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ヘテロ接合体治療のフローチャート</a:t>
            </a:r>
            <a:endParaRPr kumimoji="1" lang="ja-JP" altLang="en-US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3160139" y="1233854"/>
            <a:ext cx="2763971" cy="51267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FH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の診断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51520" y="2091162"/>
            <a:ext cx="5400600" cy="485608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診断時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LDL-C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≧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180mg/</a:t>
            </a:r>
            <a:r>
              <a:rPr lang="en-US" altLang="ja-JP" dirty="0" err="1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dL</a:t>
            </a:r>
            <a:endParaRPr lang="ja-JP" altLang="en-US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下矢印 7"/>
          <p:cNvSpPr/>
          <p:nvPr/>
        </p:nvSpPr>
        <p:spPr>
          <a:xfrm>
            <a:off x="4158747" y="2646204"/>
            <a:ext cx="233233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51520" y="5220925"/>
            <a:ext cx="5667242" cy="432048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薬物療法開始</a:t>
            </a:r>
            <a:r>
              <a:rPr lang="ja-JP" altLang="en-US" sz="1600" baseline="30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***</a:t>
            </a:r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生活指導継続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3275856" y="6567155"/>
            <a:ext cx="560625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日本動脈硬化学会（編）：動脈硬化性疾患予防ガイドライン</a:t>
            </a:r>
            <a:r>
              <a:rPr lang="en-US" altLang="ja-JP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2017</a:t>
            </a:r>
            <a:r>
              <a:rPr lang="ja-JP" altLang="en-US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年版．日本動脈硬化学会</a:t>
            </a:r>
            <a:r>
              <a:rPr lang="en-US" altLang="ja-JP" sz="1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, 2017</a:t>
            </a:r>
          </a:p>
        </p:txBody>
      </p:sp>
      <p:sp>
        <p:nvSpPr>
          <p:cNvPr id="20" name="タイトル 1"/>
          <p:cNvSpPr txBox="1">
            <a:spLocks/>
          </p:cNvSpPr>
          <p:nvPr/>
        </p:nvSpPr>
        <p:spPr>
          <a:xfrm>
            <a:off x="1278296" y="146249"/>
            <a:ext cx="6678080" cy="474439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ja-JP" sz="3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</a:t>
            </a:r>
            <a:r>
              <a:rPr lang="ja-JP" altLang="en-US" sz="3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章　家族性高コレステロール血症</a:t>
            </a:r>
            <a:endParaRPr lang="ja-JP" altLang="en-US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395536" y="576064"/>
            <a:ext cx="792088" cy="432048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図</a:t>
            </a:r>
            <a:r>
              <a:rPr lang="en-US" altLang="ja-JP" sz="1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5-3</a:t>
            </a:r>
            <a:endParaRPr lang="ja-JP" altLang="en-US" sz="14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2" name="屈折矢印 21"/>
          <p:cNvSpPr/>
          <p:nvPr/>
        </p:nvSpPr>
        <p:spPr>
          <a:xfrm rot="10800000">
            <a:off x="1096819" y="1444471"/>
            <a:ext cx="2035019" cy="611204"/>
          </a:xfrm>
          <a:prstGeom prst="bentUpArrow">
            <a:avLst>
              <a:gd name="adj1" fmla="val 13974"/>
              <a:gd name="adj2" fmla="val 23897"/>
              <a:gd name="adj3" fmla="val 2941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下矢印 23"/>
          <p:cNvSpPr/>
          <p:nvPr/>
        </p:nvSpPr>
        <p:spPr>
          <a:xfrm>
            <a:off x="1115616" y="2646204"/>
            <a:ext cx="233233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51519" y="3051393"/>
            <a:ext cx="2232249" cy="485608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生活習慣の指導</a:t>
            </a:r>
            <a:r>
              <a:rPr lang="ja-JP" altLang="en-US" baseline="30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1331640" y="2636912"/>
            <a:ext cx="5661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はい</a:t>
            </a:r>
          </a:p>
        </p:txBody>
      </p:sp>
      <p:sp>
        <p:nvSpPr>
          <p:cNvPr id="27" name="下矢印 26"/>
          <p:cNvSpPr/>
          <p:nvPr/>
        </p:nvSpPr>
        <p:spPr>
          <a:xfrm>
            <a:off x="1115616" y="3645905"/>
            <a:ext cx="233233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51519" y="4172712"/>
            <a:ext cx="2232249" cy="485608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LDL-C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≧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180mg/</a:t>
            </a:r>
            <a:r>
              <a:rPr lang="en-US" altLang="ja-JP" dirty="0" err="1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dL</a:t>
            </a:r>
            <a:endParaRPr lang="ja-JP" altLang="en-US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1" name="下矢印 30"/>
          <p:cNvSpPr/>
          <p:nvPr/>
        </p:nvSpPr>
        <p:spPr>
          <a:xfrm>
            <a:off x="1129449" y="4788877"/>
            <a:ext cx="233233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345473" y="4779585"/>
            <a:ext cx="5661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はい</a:t>
            </a:r>
          </a:p>
        </p:txBody>
      </p:sp>
      <p:sp>
        <p:nvSpPr>
          <p:cNvPr id="33" name="屈折矢印 32"/>
          <p:cNvSpPr/>
          <p:nvPr/>
        </p:nvSpPr>
        <p:spPr>
          <a:xfrm rot="10800000" flipH="1">
            <a:off x="5940152" y="1439481"/>
            <a:ext cx="1908212" cy="611204"/>
          </a:xfrm>
          <a:prstGeom prst="bentUpArrow">
            <a:avLst>
              <a:gd name="adj1" fmla="val 13974"/>
              <a:gd name="adj2" fmla="val 25000"/>
              <a:gd name="adj3" fmla="val 29410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6588224" y="2055675"/>
            <a:ext cx="2232248" cy="635677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生活習慣の指導</a:t>
            </a:r>
            <a:r>
              <a:rPr lang="ja-JP" altLang="en-US" baseline="30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**</a:t>
            </a:r>
            <a:endParaRPr lang="en-US" altLang="ja-JP" baseline="300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フォローアップ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6588224" y="3135796"/>
            <a:ext cx="2232248" cy="635677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LDL-C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≧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200mg/</a:t>
            </a:r>
            <a:r>
              <a:rPr lang="en-US" altLang="ja-JP" dirty="0" err="1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dL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回以上続く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6603211" y="4215916"/>
            <a:ext cx="2232248" cy="635677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専門医と相談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（薬物療法を考慮）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3203848" y="3063787"/>
            <a:ext cx="2230660" cy="635677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生活習慣の指導</a:t>
            </a:r>
            <a:r>
              <a:rPr lang="ja-JP" altLang="en-US" baseline="300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**</a:t>
            </a:r>
            <a:endParaRPr lang="en-US" altLang="ja-JP" baseline="300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フォローアップ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3203848" y="4143908"/>
            <a:ext cx="2230660" cy="635677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経過中に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回以上</a:t>
            </a:r>
            <a:endParaRPr lang="en-US" altLang="ja-JP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LDL-C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≧</a:t>
            </a:r>
            <a:r>
              <a:rPr lang="en-US" altLang="ja-JP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180mg/</a:t>
            </a:r>
            <a:r>
              <a:rPr lang="en-US" altLang="ja-JP" dirty="0" err="1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dL</a:t>
            </a:r>
            <a:endParaRPr lang="ja-JP" altLang="en-US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4355976" y="2636912"/>
            <a:ext cx="7377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いいえ</a:t>
            </a:r>
          </a:p>
        </p:txBody>
      </p:sp>
      <p:grpSp>
        <p:nvGrpSpPr>
          <p:cNvPr id="26" name="グループ化 25"/>
          <p:cNvGrpSpPr/>
          <p:nvPr/>
        </p:nvGrpSpPr>
        <p:grpSpPr>
          <a:xfrm>
            <a:off x="2523369" y="3249415"/>
            <a:ext cx="428451" cy="1252494"/>
            <a:chOff x="2523369" y="3627022"/>
            <a:chExt cx="536462" cy="1252494"/>
          </a:xfrm>
        </p:grpSpPr>
        <p:sp>
          <p:nvSpPr>
            <p:cNvPr id="15" name="正方形/長方形 14"/>
            <p:cNvSpPr/>
            <p:nvPr/>
          </p:nvSpPr>
          <p:spPr>
            <a:xfrm rot="5400000">
              <a:off x="2740692" y="4560378"/>
              <a:ext cx="101815" cy="53646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40" name="屈折矢印 39"/>
            <p:cNvSpPr/>
            <p:nvPr/>
          </p:nvSpPr>
          <p:spPr>
            <a:xfrm rot="16200000">
              <a:off x="2222738" y="3960059"/>
              <a:ext cx="1170130" cy="504056"/>
            </a:xfrm>
            <a:prstGeom prst="bentUpArrow">
              <a:avLst>
                <a:gd name="adj1" fmla="val 26705"/>
                <a:gd name="adj2" fmla="val 25000"/>
                <a:gd name="adj3" fmla="val 29410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3" name="正方形/長方形 42"/>
          <p:cNvSpPr/>
          <p:nvPr/>
        </p:nvSpPr>
        <p:spPr>
          <a:xfrm>
            <a:off x="2411760" y="4437112"/>
            <a:ext cx="7377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いいえ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5418474" y="4437112"/>
            <a:ext cx="7377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いいえ</a:t>
            </a:r>
          </a:p>
        </p:txBody>
      </p:sp>
      <p:sp>
        <p:nvSpPr>
          <p:cNvPr id="45" name="下矢印 44"/>
          <p:cNvSpPr/>
          <p:nvPr/>
        </p:nvSpPr>
        <p:spPr>
          <a:xfrm>
            <a:off x="4158747" y="4860885"/>
            <a:ext cx="233233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4427984" y="4851593"/>
            <a:ext cx="5661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はい</a:t>
            </a:r>
          </a:p>
        </p:txBody>
      </p:sp>
      <p:sp>
        <p:nvSpPr>
          <p:cNvPr id="47" name="下矢印 46"/>
          <p:cNvSpPr/>
          <p:nvPr/>
        </p:nvSpPr>
        <p:spPr>
          <a:xfrm>
            <a:off x="4158747" y="3771473"/>
            <a:ext cx="233233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50" name="グループ化 49"/>
          <p:cNvGrpSpPr/>
          <p:nvPr/>
        </p:nvGrpSpPr>
        <p:grpSpPr>
          <a:xfrm>
            <a:off x="5442602" y="3240385"/>
            <a:ext cx="428451" cy="1252494"/>
            <a:chOff x="2523369" y="3627022"/>
            <a:chExt cx="536462" cy="1252494"/>
          </a:xfrm>
        </p:grpSpPr>
        <p:sp>
          <p:nvSpPr>
            <p:cNvPr id="51" name="正方形/長方形 50"/>
            <p:cNvSpPr/>
            <p:nvPr/>
          </p:nvSpPr>
          <p:spPr>
            <a:xfrm rot="5400000">
              <a:off x="2740692" y="4560378"/>
              <a:ext cx="101815" cy="53646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52" name="屈折矢印 51"/>
            <p:cNvSpPr/>
            <p:nvPr/>
          </p:nvSpPr>
          <p:spPr>
            <a:xfrm rot="16200000">
              <a:off x="2222738" y="3960059"/>
              <a:ext cx="1170130" cy="504056"/>
            </a:xfrm>
            <a:prstGeom prst="bentUpArrow">
              <a:avLst>
                <a:gd name="adj1" fmla="val 26705"/>
                <a:gd name="adj2" fmla="val 25000"/>
                <a:gd name="adj3" fmla="val 29410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3" name="グループ化 52"/>
          <p:cNvGrpSpPr/>
          <p:nvPr/>
        </p:nvGrpSpPr>
        <p:grpSpPr>
          <a:xfrm flipH="1">
            <a:off x="6156175" y="2115289"/>
            <a:ext cx="428451" cy="1502876"/>
            <a:chOff x="2523369" y="3627022"/>
            <a:chExt cx="536462" cy="1252494"/>
          </a:xfrm>
        </p:grpSpPr>
        <p:sp>
          <p:nvSpPr>
            <p:cNvPr id="54" name="正方形/長方形 53"/>
            <p:cNvSpPr/>
            <p:nvPr/>
          </p:nvSpPr>
          <p:spPr>
            <a:xfrm rot="5400000">
              <a:off x="2740692" y="4560378"/>
              <a:ext cx="101815" cy="53646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55" name="屈折矢印 54"/>
            <p:cNvSpPr/>
            <p:nvPr/>
          </p:nvSpPr>
          <p:spPr>
            <a:xfrm rot="16200000">
              <a:off x="2222738" y="3960059"/>
              <a:ext cx="1170130" cy="504056"/>
            </a:xfrm>
            <a:prstGeom prst="bentUpArrow">
              <a:avLst>
                <a:gd name="adj1" fmla="val 26705"/>
                <a:gd name="adj2" fmla="val 25000"/>
                <a:gd name="adj3" fmla="val 29410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6" name="正方形/長方形 55"/>
          <p:cNvSpPr/>
          <p:nvPr/>
        </p:nvSpPr>
        <p:spPr>
          <a:xfrm>
            <a:off x="5940152" y="3573016"/>
            <a:ext cx="7377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いいえ</a:t>
            </a:r>
          </a:p>
        </p:txBody>
      </p:sp>
      <p:sp>
        <p:nvSpPr>
          <p:cNvPr id="57" name="下矢印 56"/>
          <p:cNvSpPr/>
          <p:nvPr/>
        </p:nvSpPr>
        <p:spPr>
          <a:xfrm>
            <a:off x="7523596" y="3843481"/>
            <a:ext cx="233233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7740352" y="3834189"/>
            <a:ext cx="5661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はい</a:t>
            </a:r>
          </a:p>
        </p:txBody>
      </p:sp>
      <p:sp>
        <p:nvSpPr>
          <p:cNvPr id="59" name="下矢印 58"/>
          <p:cNvSpPr/>
          <p:nvPr/>
        </p:nvSpPr>
        <p:spPr>
          <a:xfrm>
            <a:off x="7543123" y="2763361"/>
            <a:ext cx="233233" cy="36004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51520" y="5714672"/>
            <a:ext cx="8583939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FF9933"/>
              </a:buClr>
            </a:pP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 　　  </a:t>
            </a:r>
            <a:r>
              <a:rPr lang="en-US" altLang="ja-JP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か月程度の指導後に</a:t>
            </a:r>
            <a:r>
              <a:rPr lang="en-US" altLang="ja-JP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LDL-C</a:t>
            </a: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値を評価する。</a:t>
            </a:r>
            <a:r>
              <a:rPr lang="en-US" altLang="ja-JP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180mg/</a:t>
            </a:r>
            <a:r>
              <a:rPr lang="en-US" altLang="ja-JP" sz="1050" dirty="0" err="1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dL</a:t>
            </a: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未満であれば、定期的にフォローアップする。</a:t>
            </a:r>
            <a:endParaRPr lang="en-US" altLang="ja-JP" sz="105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buClr>
                <a:srgbClr val="FF9933"/>
              </a:buClr>
            </a:pP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**　　生活習慣の指導を継続し、年に</a:t>
            </a:r>
            <a:r>
              <a:rPr lang="en-US" altLang="ja-JP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回程度、</a:t>
            </a:r>
            <a:r>
              <a:rPr lang="en-US" altLang="ja-JP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LDL-C</a:t>
            </a: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値を評価する。</a:t>
            </a:r>
            <a:endParaRPr lang="en-US" altLang="ja-JP" sz="105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361950" indent="-361950">
              <a:buClr>
                <a:srgbClr val="FF9933"/>
              </a:buClr>
            </a:pP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***　第一選択はスタチンとする、最少用量から開始する。早発性冠動脈疾患の家族歴または糖尿病を合併している場合は、確実に管理目標値である</a:t>
            </a:r>
            <a:r>
              <a:rPr lang="en-US" altLang="ja-JP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140mg/</a:t>
            </a:r>
            <a:r>
              <a:rPr lang="en-US" altLang="ja-JP" sz="1050" dirty="0" err="1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dL</a:t>
            </a:r>
            <a:r>
              <a:rPr lang="ja-JP" altLang="en-US" sz="105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未満を維持する。</a:t>
            </a:r>
            <a:endParaRPr lang="en-US" altLang="ja-JP" sz="105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674058" y="1484784"/>
            <a:ext cx="10599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歳以上</a:t>
            </a:r>
          </a:p>
        </p:txBody>
      </p:sp>
      <p:sp>
        <p:nvSpPr>
          <p:cNvPr id="63" name="正方形/長方形 62"/>
          <p:cNvSpPr/>
          <p:nvPr/>
        </p:nvSpPr>
        <p:spPr>
          <a:xfrm>
            <a:off x="6248398" y="1487257"/>
            <a:ext cx="10599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歳未満</a:t>
            </a:r>
          </a:p>
        </p:txBody>
      </p:sp>
    </p:spTree>
    <p:extLst>
      <p:ext uri="{BB962C8B-B14F-4D97-AF65-F5344CB8AC3E}">
        <p14:creationId xmlns:p14="http://schemas.microsoft.com/office/powerpoint/2010/main" val="2388317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6440488" y="5949950"/>
            <a:ext cx="2287587" cy="519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n-cs"/>
              </a:rPr>
              <a:t>MSD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n-cs"/>
              </a:rPr>
              <a:t>株式会社</a:t>
            </a:r>
          </a:p>
        </p:txBody>
      </p:sp>
      <p:sp>
        <p:nvSpPr>
          <p:cNvPr id="7" name="タイトル 2">
            <a:extLst>
              <a:ext uri="{FF2B5EF4-FFF2-40B4-BE49-F238E27FC236}">
                <a16:creationId xmlns:a16="http://schemas.microsoft.com/office/drawing/2014/main" id="{B75DA584-0279-4C44-B33A-BBF815D8473A}"/>
              </a:ext>
            </a:extLst>
          </p:cNvPr>
          <p:cNvSpPr txBox="1">
            <a:spLocks/>
          </p:cNvSpPr>
          <p:nvPr/>
        </p:nvSpPr>
        <p:spPr>
          <a:xfrm>
            <a:off x="252412" y="383257"/>
            <a:ext cx="8748712" cy="9175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動脈硬化性疾患予防ガイドライン </a:t>
            </a:r>
            <a:r>
              <a:rPr lang="en-US" altLang="ja-JP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2017</a:t>
            </a:r>
            <a:r>
              <a:rPr lang="ja-JP" altLang="en-US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年版</a:t>
            </a:r>
            <a:br>
              <a:rPr lang="en-US" altLang="ja-JP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～冠動脈疾患予防からみた</a:t>
            </a:r>
            <a:r>
              <a:rPr lang="en-US" altLang="ja-JP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LDL</a:t>
            </a:r>
            <a:r>
              <a:rPr lang="ja-JP" altLang="en-US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コレステロール管理目標設定のためのフローチャート～</a:t>
            </a:r>
            <a:br>
              <a:rPr lang="ja-JP" altLang="en-US" sz="24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endParaRPr lang="ja-JP" altLang="en-US" sz="1200" dirty="0"/>
          </a:p>
        </p:txBody>
      </p:sp>
      <p:sp>
        <p:nvSpPr>
          <p:cNvPr id="8" name="コンテンツ プレースホルダ 7">
            <a:extLst>
              <a:ext uri="{FF2B5EF4-FFF2-40B4-BE49-F238E27FC236}">
                <a16:creationId xmlns:a16="http://schemas.microsoft.com/office/drawing/2014/main" id="{09FD3148-F1B8-4B25-B19D-68CB4B6A3D97}"/>
              </a:ext>
            </a:extLst>
          </p:cNvPr>
          <p:cNvSpPr txBox="1">
            <a:spLocks/>
          </p:cNvSpPr>
          <p:nvPr/>
        </p:nvSpPr>
        <p:spPr>
          <a:xfrm>
            <a:off x="252412" y="2636912"/>
            <a:ext cx="8639175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ja-JP" altLang="en-US" sz="2800">
                <a:ea typeface="HGP創英角ｺﾞｼｯｸUB" pitchFamily="50" charset="-128"/>
              </a:rPr>
              <a:t>本スライド中でご紹介した製品のご使用に当たっては、</a:t>
            </a:r>
            <a:br>
              <a:rPr lang="en-US" altLang="ja-JP" sz="2800">
                <a:ea typeface="HGP創英角ｺﾞｼｯｸUB" pitchFamily="50" charset="-128"/>
              </a:rPr>
            </a:br>
            <a:r>
              <a:rPr lang="ja-JP" altLang="en-US" sz="2800">
                <a:ea typeface="HGP創英角ｺﾞｼｯｸUB" pitchFamily="50" charset="-128"/>
              </a:rPr>
              <a:t>あらかじめ各製品添付文書をご参照ください。</a:t>
            </a:r>
            <a:endParaRPr lang="en-US" altLang="ja-JP" sz="2800">
              <a:ea typeface="HGP創英角ｺﾞｼｯｸUB" pitchFamily="50" charset="-128"/>
            </a:endParaRPr>
          </a:p>
          <a:p>
            <a:pPr>
              <a:buClr>
                <a:schemeClr val="tx1"/>
              </a:buClr>
            </a:pPr>
            <a:endParaRPr lang="en-US" altLang="ja-JP" sz="1100" dirty="0"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23056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3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50000"/>
          </a:schemeClr>
        </a:solidFill>
        <a:ln>
          <a:solidFill>
            <a:schemeClr val="bg1">
              <a:lumMod val="50000"/>
            </a:schemeClr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a10f9ac0-5937-4b4f-b459-96aedd9ed2c5" origin="userSelected">
  <element uid="72a5d865-2c9e-41bb-b8a0-b31322cd1ede" value=""/>
</sisl>
</file>

<file path=customXml/itemProps1.xml><?xml version="1.0" encoding="utf-8"?>
<ds:datastoreItem xmlns:ds="http://schemas.openxmlformats.org/officeDocument/2006/customXml" ds:itemID="{DAD49474-18AF-4611-ABF3-999FD7BF0644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1429</TotalTime>
  <Words>364</Words>
  <Application>Microsoft Office PowerPoint</Application>
  <PresentationFormat>画面に合わせる (4:3)</PresentationFormat>
  <Paragraphs>78</Paragraphs>
  <Slides>5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HGP創英角ｺﾞｼｯｸUB</vt:lpstr>
      <vt:lpstr>ＭＳ Ｐゴシック</vt:lpstr>
      <vt:lpstr>ＭＳ Ｐ明朝</vt:lpstr>
      <vt:lpstr>Arial</vt:lpstr>
      <vt:lpstr>Calibri</vt:lpstr>
      <vt:lpstr>3_Office ​​テーマ</vt:lpstr>
      <vt:lpstr>think-cell Slide</vt:lpstr>
      <vt:lpstr>動脈硬化性疾患予防 ガイドライン 2017年版</vt:lpstr>
      <vt:lpstr>成人（15歳以上）FHヘテロ接合体治療のフローチャート</vt:lpstr>
      <vt:lpstr>成人（15歳以上）FHホモ接合体治療のフローチャート</vt:lpstr>
      <vt:lpstr>小児FHヘテロ接合体治療のフローチャート</vt:lpstr>
      <vt:lpstr>PowerPoint プレゼンテーション</vt:lpstr>
    </vt:vector>
  </TitlesOfParts>
  <Company>Bayer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動脈硬化性疾患予防ガイドライン　2017年版</dc:title>
  <dc:creator>Tomomi Nomura</dc:creator>
  <cp:lastModifiedBy>Anjo, Yoshihiro (ATHERO/CV)</cp:lastModifiedBy>
  <cp:revision>103</cp:revision>
  <cp:lastPrinted>2018-01-10T00:34:51Z</cp:lastPrinted>
  <dcterms:created xsi:type="dcterms:W3CDTF">2017-07-03T04:00:22Z</dcterms:created>
  <dcterms:modified xsi:type="dcterms:W3CDTF">2019-04-15T09:35:40Z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ef73d7e9-8bf7-40dd-817b-d9bd08c0e689</vt:lpwstr>
  </property>
  <property fmtid="{D5CDD505-2E9C-101B-9397-08002B2CF9AE}" pid="3" name="bjSaver">
    <vt:lpwstr>xZnCOJOSrCMpcP5McXb9oze6amu1Bbv4</vt:lpwstr>
  </property>
  <property fmtid="{D5CDD505-2E9C-101B-9397-08002B2CF9AE}" pid="4" name="_AdHocReviewCycleID">
    <vt:i4>2091889850</vt:i4>
  </property>
  <property fmtid="{D5CDD505-2E9C-101B-9397-08002B2CF9AE}" pid="5" name="_NewReviewCycle">
    <vt:lpwstr/>
  </property>
  <property fmtid="{D5CDD505-2E9C-101B-9397-08002B2CF9AE}" pid="6" name="_EmailSubject">
    <vt:lpwstr>Zinc検証　ガイドラインスライドについて</vt:lpwstr>
  </property>
  <property fmtid="{D5CDD505-2E9C-101B-9397-08002B2CF9AE}" pid="7" name="_AuthorEmail">
    <vt:lpwstr>masanobu.omori@merck.com</vt:lpwstr>
  </property>
  <property fmtid="{D5CDD505-2E9C-101B-9397-08002B2CF9AE}" pid="8" name="_AuthorEmailDisplayName">
    <vt:lpwstr>Omori, Masanobu</vt:lpwstr>
  </property>
  <property fmtid="{D5CDD505-2E9C-101B-9397-08002B2CF9AE}" pid="9" name="bjDocumentSecurityLabel">
    <vt:lpwstr>Not Classified</vt:lpwstr>
  </property>
  <property fmtid="{D5CDD505-2E9C-101B-9397-08002B2CF9AE}" pid="10" name="bjDocumentLabelXML">
    <vt:lpwstr>&lt;?xml version="1.0" encoding="us-ascii"?&gt;&lt;sisl xmlns:xsi="http://www.w3.org/2001/XMLSchema-instance" xmlns:xsd="http://www.w3.org/2001/XMLSchema" sislVersion="0" policy="a10f9ac0-5937-4b4f-b459-96aedd9ed2c5" origin="userSelected" xmlns="http://www.boldonj</vt:lpwstr>
  </property>
  <property fmtid="{D5CDD505-2E9C-101B-9397-08002B2CF9AE}" pid="11" name="bjDocumentLabelXML-0">
    <vt:lpwstr>ames.com/2008/01/sie/internal/label"&gt;&lt;element uid="72a5d865-2c9e-41bb-b8a0-b31322cd1ede" value="" /&gt;&lt;/sisl&gt;</vt:lpwstr>
  </property>
</Properties>
</file>