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5"/>
  </p:notesMasterIdLst>
  <p:handoutMasterIdLst>
    <p:handoutMasterId r:id="rId6"/>
  </p:handoutMasterIdLst>
  <p:sldIdLst>
    <p:sldId id="279" r:id="rId3"/>
    <p:sldId id="292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025CBD28-A3B9-49D5-A6D4-B86A3D782A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766A072-8B17-4A38-8BED-C9A22FCBBC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630FC-1322-4472-98FD-62B0EEBCD3BB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50F5C8C-9532-46A0-BB74-FCDD0C7D4A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A137E13-F85F-427B-9BAB-273777D8D6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CCD7B-E9BE-4DF6-8C2D-4F14689B30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757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DD656-8777-48C0-8038-1580DD3FC79C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C713E-60F0-44AE-B6DA-814B6F3A2A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26559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30270-A9D0-4B7B-B67E-986F8C87765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18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30270-A9D0-4B7B-B67E-986F8C87765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887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E4CDED-BFE6-499A-8598-027392CDA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24EB866-FE54-43C6-AE95-7FB880951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4D3608-95E1-4AA2-9DD3-4E6F26C9B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B20B87-36E7-48EE-8A92-AAFC24969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892515-FE60-444F-A6FC-F12F7CC3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4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DF6EA5-8124-430B-BA32-ACCDE8BE6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E040340-ACE8-4F9D-A362-9C61F6198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2797AD-8E35-4D70-9EAE-472969E5A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EDA646-CD66-4873-9FC0-31219AF3A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ED4FB9-DCD4-4C2B-A105-AF4B9C2D9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93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7F2B82A-3F74-496F-99B6-BD6AF8B938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9A8CD6F-4BC2-4D32-8647-F19E1E4CC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00B83C-C77B-4434-80BC-354C78C4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808BC8-A632-4AE6-9461-57176367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455F91-2368-471A-81ED-7210F577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42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8C3B52-BF3D-4432-BE24-CCDC5FB8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C7DEE1-C858-4362-802F-7FE08AE92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8E8C2-C194-4297-BC5E-45955CBF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CEDF33-D173-4D94-A974-3DF2B1573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69906D-0E8F-4EE1-AD5C-BA5B42D6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17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D2D006-D377-413A-9967-81812540C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1B642D-8540-4673-84D2-B673133CA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571305-CC27-4E4B-BCD8-F237F1CE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C563B0-3F2B-4729-A852-2DC12D215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8130D9-8445-488D-AA14-A0755365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894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BC7C97-50F3-44D4-92E7-89034991D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847DB6-201B-4E99-9251-144148FA5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6ADBF30-626A-4790-AA2B-EF98D2C51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63FB7C8-4081-4A52-AEC9-36EC42C7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3FC664E-5656-4969-97AD-31BDCDF3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CA938CA-58A6-4C90-A969-B1066EDC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79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6EA263-009B-4B1D-9F37-9E03107DA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40BDFAD-55D9-4F15-B796-40D51F3E7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EF40F46-5065-435C-AB4F-483B31215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4A41502-7302-4D0E-AEBB-E11E5C8BB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9CEA505-8B03-40A5-AECD-7A222E3609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D4BEC31-534A-49A8-BA82-E34C89AEC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13C9590-B192-4648-A109-8D36459C8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765587A-48EC-4D42-9E0B-4292E8E2B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328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138AFF-F07D-460A-8C3C-106E33E0A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9AA884E-8C9B-4DC5-85B2-0D4DB1674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2B6775-FEBC-447C-98C1-19B4AD454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9DABD4E-62E3-43DB-A0E0-CAF1C0C8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77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C1D2507-D718-431C-B820-7C90C175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213D983-A777-4598-AA17-B437275D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D49ECF-7AFA-4B6E-A848-9FDBB46B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47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881E41-AE21-4189-A98C-A726388D5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E360EF-9806-4B70-B8AC-0CAEEFF57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13C4A0-A456-4262-B9D4-A7F4219FC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CC57EE-EA11-4307-A9F7-6788AB9F1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D00EE6-44A7-4B94-98E2-784D96811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0AD9D2-67C0-4A0C-9F4E-CD63C58F7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200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F1F0CC-1DF6-43BE-913C-F5778E7B3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157482E-BA9B-48C2-B098-1B7B0676C0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26C1BE-30C3-445C-AC32-1C2FE565F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E3EE308-4050-4377-B36A-834D3376A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C53E6CF-6DD4-4F4C-A2B5-1501ED1A0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3359B9-BBB7-4F56-A361-ED05139D4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26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D4B0E3E-4247-418F-A1B9-DA2A57A37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AC16B5-BA62-4FEB-8746-9F938B8B5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3B943A-9771-46BC-9376-71347E48D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CB0DA-7A39-4503-90A2-E14BED031C0A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3E3DB3-9198-4A2E-98C2-355A8B283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F385F4-C64A-446C-9A61-C6F8177C7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0D68E-7D2E-4F5D-A847-27C3048D5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A119C6-89B7-4A42-AAA2-446A62A0DB8B}"/>
              </a:ext>
            </a:extLst>
          </p:cNvPr>
          <p:cNvSpPr txBox="1"/>
          <p:nvPr userDrawn="1"/>
        </p:nvSpPr>
        <p:spPr>
          <a:xfrm>
            <a:off x="0" y="6639252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MI-CET-0006-JP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7066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327A27FD-0B09-43DE-A407-AD706124A32C}"/>
              </a:ext>
            </a:extLst>
          </p:cNvPr>
          <p:cNvSpPr/>
          <p:nvPr/>
        </p:nvSpPr>
        <p:spPr>
          <a:xfrm>
            <a:off x="999524" y="5108648"/>
            <a:ext cx="10704796" cy="10308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B5A3C9-2107-4766-8FA3-485CD823D681}"/>
              </a:ext>
            </a:extLst>
          </p:cNvPr>
          <p:cNvSpPr txBox="1"/>
          <p:nvPr/>
        </p:nvSpPr>
        <p:spPr>
          <a:xfrm>
            <a:off x="272492" y="234538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グラム染色は尿路感染症の除外に有用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37A3D85-CBB0-4BF2-9501-3367753CA5EF}"/>
              </a:ext>
            </a:extLst>
          </p:cNvPr>
          <p:cNvSpPr txBox="1"/>
          <p:nvPr/>
        </p:nvSpPr>
        <p:spPr>
          <a:xfrm>
            <a:off x="248695" y="1114540"/>
            <a:ext cx="629531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[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患者背景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74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歳女性、婦人科腫瘍に対して放射線療法中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微熱と排尿時痛を感じ、排尿回数の増加がみられた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尿定性を行ったところ、白血球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(3+)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であった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体温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37.2℃</a:t>
            </a:r>
            <a:r>
              <a:rPr kumimoji="1" lang="ja-JP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、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脈拍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68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回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/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分、呼吸数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12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回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/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分、血圧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116/68mmHg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白血球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4,800/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μL</a:t>
            </a:r>
            <a:r>
              <a:rPr kumimoji="1" lang="ja-JP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、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CRP2.6mg/dL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検査所見から尿路感染症が疑われた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940022F-491F-499F-858B-5BE641823667}"/>
              </a:ext>
            </a:extLst>
          </p:cNvPr>
          <p:cNvSpPr txBox="1"/>
          <p:nvPr/>
        </p:nvSpPr>
        <p:spPr>
          <a:xfrm>
            <a:off x="248695" y="3781515"/>
            <a:ext cx="601318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[ 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診断・経過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尿路感染症の可能性は低い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放射線性膀胱炎を疑い、解熱鎮痛剤のみで経過観察を行った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グラム染色により不要な抗菌薬使用を避けることができた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711591-B38A-44E8-870B-BB0DD1E4B5C4}"/>
              </a:ext>
            </a:extLst>
          </p:cNvPr>
          <p:cNvSpPr txBox="1"/>
          <p:nvPr/>
        </p:nvSpPr>
        <p:spPr>
          <a:xfrm>
            <a:off x="5618287" y="6430305"/>
            <a:ext cx="649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本記事の症例は、個人を識別あるいは特定できないよう一部情報を加工、変更しています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提供：佐賀大学附属病院 感染制御部 副部長　濵田 洋平 先生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BE8F575-3035-4777-B6DB-B939F8704563}"/>
              </a:ext>
            </a:extLst>
          </p:cNvPr>
          <p:cNvGrpSpPr/>
          <p:nvPr/>
        </p:nvGrpSpPr>
        <p:grpSpPr>
          <a:xfrm>
            <a:off x="7466288" y="1189959"/>
            <a:ext cx="4420563" cy="3284724"/>
            <a:chOff x="7550003" y="903514"/>
            <a:chExt cx="4420563" cy="3284724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E8754D97-3857-48D3-81A5-51D0237C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0003" y="903514"/>
              <a:ext cx="4420563" cy="32847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DD85128C-B8C8-4297-B275-6E99BDB45E1A}"/>
                </a:ext>
              </a:extLst>
            </p:cNvPr>
            <p:cNvSpPr txBox="1"/>
            <p:nvPr/>
          </p:nvSpPr>
          <p:spPr>
            <a:xfrm>
              <a:off x="7705191" y="1019796"/>
              <a:ext cx="1645920" cy="36933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メイリオ"/>
                  <a:cs typeface="+mn-cs"/>
                </a:rPr>
                <a:t>尿グラム染色</a:t>
              </a:r>
              <a:endPara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メイリオ"/>
                <a:cs typeface="+mn-cs"/>
              </a:endParaRP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D9B53D-68B2-46E0-ACC8-0747A51E765F}"/>
              </a:ext>
            </a:extLst>
          </p:cNvPr>
          <p:cNvSpPr txBox="1"/>
          <p:nvPr/>
        </p:nvSpPr>
        <p:spPr>
          <a:xfrm>
            <a:off x="248695" y="3038294"/>
            <a:ext cx="5519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[ 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グラム染色結果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尿中に多数の好中球が認められたが、菌はみられなかった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81F356-47F0-491E-960D-58103864445D}"/>
              </a:ext>
            </a:extLst>
          </p:cNvPr>
          <p:cNvSpPr txBox="1"/>
          <p:nvPr/>
        </p:nvSpPr>
        <p:spPr>
          <a:xfrm>
            <a:off x="1449201" y="5165210"/>
            <a:ext cx="10255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グラム染色で菌が検出されないときは、細菌感染症ではない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可能性も考える。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CBE8888-AFCC-4A52-8637-492378496FBF}"/>
              </a:ext>
            </a:extLst>
          </p:cNvPr>
          <p:cNvSpPr txBox="1"/>
          <p:nvPr/>
        </p:nvSpPr>
        <p:spPr>
          <a:xfrm rot="19408450">
            <a:off x="782710" y="5068704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ポイント</a:t>
            </a:r>
          </a:p>
        </p:txBody>
      </p:sp>
    </p:spTree>
    <p:extLst>
      <p:ext uri="{BB962C8B-B14F-4D97-AF65-F5344CB8AC3E}">
        <p14:creationId xmlns:p14="http://schemas.microsoft.com/office/powerpoint/2010/main" val="3318692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B5A3C9-2107-4766-8FA3-485CD823D681}"/>
              </a:ext>
            </a:extLst>
          </p:cNvPr>
          <p:cNvSpPr txBox="1"/>
          <p:nvPr/>
        </p:nvSpPr>
        <p:spPr>
          <a:xfrm>
            <a:off x="272492" y="234538"/>
            <a:ext cx="6340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グラム染色は原因菌の同定に有用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37A3D85-CBB0-4BF2-9501-3367753CA5EF}"/>
              </a:ext>
            </a:extLst>
          </p:cNvPr>
          <p:cNvSpPr txBox="1"/>
          <p:nvPr/>
        </p:nvSpPr>
        <p:spPr>
          <a:xfrm>
            <a:off x="248696" y="1067409"/>
            <a:ext cx="704473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[ 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患者背景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65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歳男性、右尿管結石があり、繰り返す腎盂腎炎のためカテーテル留置中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敗血症のため入院し、カルバペネム系、グリコペプチド系抗菌薬併用で治療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入院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日目再度発熱があり、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WBC15,000/</a:t>
            </a:r>
            <a:r>
              <a:rPr kumimoji="1" lang="en-US" altLang="ja-JP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μL</a:t>
            </a:r>
            <a:r>
              <a:rPr kumimoji="1" lang="ja-JP" alt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、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CRP5.6mg/dL</a:t>
            </a:r>
            <a:r>
              <a:rPr kumimoji="1" lang="ja-JP" alt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まで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上昇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泌尿器科医からグラム染色の迅速検査依頼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940022F-491F-499F-858B-5BE641823667}"/>
              </a:ext>
            </a:extLst>
          </p:cNvPr>
          <p:cNvSpPr txBox="1"/>
          <p:nvPr/>
        </p:nvSpPr>
        <p:spPr>
          <a:xfrm>
            <a:off x="248694" y="3884716"/>
            <a:ext cx="113407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[ 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診断・経過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Candida albicans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を強く疑い、アゾール系抗真菌薬で治療開始を推奨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翌日、血液培養から同一菌が検出され、</a:t>
            </a:r>
            <a:r>
              <a:rPr kumimoji="1" lang="en-US" altLang="ja-JP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Candida albicans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の腎膿瘍に伴う菌血症と診断した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抗菌薬投与による菌交代に伴い“定着菌”として真菌がみられている可能性もあるため、血液培養の採取が重要である。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711591-B38A-44E8-870B-BB0DD1E4B5C4}"/>
              </a:ext>
            </a:extLst>
          </p:cNvPr>
          <p:cNvSpPr txBox="1"/>
          <p:nvPr/>
        </p:nvSpPr>
        <p:spPr>
          <a:xfrm>
            <a:off x="5666744" y="6372685"/>
            <a:ext cx="649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本記事の症例は、個人を識別あるいは特定できないよう一部情報を加工、変更しています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提供：神戸市立医療センター 中央市民病院 臨床検査技術部 山本 剛 先生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D9B53D-68B2-46E0-ACC8-0747A51E765F}"/>
              </a:ext>
            </a:extLst>
          </p:cNvPr>
          <p:cNvSpPr txBox="1"/>
          <p:nvPr/>
        </p:nvSpPr>
        <p:spPr>
          <a:xfrm>
            <a:off x="248695" y="3135198"/>
            <a:ext cx="4903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[ 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グラム染色結果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腎盂尿から仮性菌糸のある酵母様真菌が認められた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36ECB83-5941-4FA8-9354-4E829A40F415}"/>
              </a:ext>
            </a:extLst>
          </p:cNvPr>
          <p:cNvGrpSpPr/>
          <p:nvPr/>
        </p:nvGrpSpPr>
        <p:grpSpPr>
          <a:xfrm>
            <a:off x="7460723" y="1021136"/>
            <a:ext cx="4426128" cy="3316407"/>
            <a:chOff x="7460723" y="1332223"/>
            <a:chExt cx="4426128" cy="3316407"/>
          </a:xfrm>
        </p:grpSpPr>
        <p:pic>
          <p:nvPicPr>
            <p:cNvPr id="10" name="Picture 3" descr="G:\細菌すめあ2\阪本さん　カンジダアルビカンス　腎盂腎炎敗血症\阪本さん　カンジダアルビカンス　腎盂腎炎敗血症　腎盂尿２.jpg">
              <a:extLst>
                <a:ext uri="{FF2B5EF4-FFF2-40B4-BE49-F238E27FC236}">
                  <a16:creationId xmlns:a16="http://schemas.microsoft.com/office/drawing/2014/main" id="{F992AF20-EA9C-4774-A299-8FC0344CC7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0723" y="1332223"/>
              <a:ext cx="4426128" cy="33164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DBC73345-60CB-420E-BB86-0B7443DA660B}"/>
                </a:ext>
              </a:extLst>
            </p:cNvPr>
            <p:cNvSpPr txBox="1"/>
            <p:nvPr/>
          </p:nvSpPr>
          <p:spPr>
            <a:xfrm>
              <a:off x="8449719" y="4207442"/>
              <a:ext cx="3427740" cy="36933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メイリオ"/>
                  <a:cs typeface="+mn-cs"/>
                </a:rPr>
                <a:t>腎カテーテル尿　グラム染色</a:t>
              </a:r>
              <a:endPara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メイリオ"/>
                <a:cs typeface="+mn-cs"/>
              </a:endParaRPr>
            </a:p>
          </p:txBody>
        </p:sp>
      </p:grp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DDDFD46B-A53A-4FDE-B7BF-A7AEE3E90709}"/>
              </a:ext>
            </a:extLst>
          </p:cNvPr>
          <p:cNvSpPr/>
          <p:nvPr/>
        </p:nvSpPr>
        <p:spPr>
          <a:xfrm>
            <a:off x="1357568" y="5125740"/>
            <a:ext cx="9810494" cy="11387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BCF9851-391B-4BF5-B544-487545F28CEB}"/>
              </a:ext>
            </a:extLst>
          </p:cNvPr>
          <p:cNvSpPr txBox="1"/>
          <p:nvPr/>
        </p:nvSpPr>
        <p:spPr>
          <a:xfrm>
            <a:off x="1807246" y="5214200"/>
            <a:ext cx="9360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グラム染色で真菌による尿路感染症の可能性が示唆され、不要な抗菌薬投与を防ぐことができる。</a:t>
            </a:r>
            <a:endParaRPr kumimoji="1" lang="en-US" altLang="ja-JP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19529B1-5BAE-45B3-8FBD-7D16BF68A440}"/>
              </a:ext>
            </a:extLst>
          </p:cNvPr>
          <p:cNvSpPr txBox="1"/>
          <p:nvPr/>
        </p:nvSpPr>
        <p:spPr>
          <a:xfrm rot="19408450">
            <a:off x="1140755" y="5085795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ポイント</a:t>
            </a:r>
          </a:p>
        </p:txBody>
      </p:sp>
    </p:spTree>
    <p:extLst>
      <p:ext uri="{BB962C8B-B14F-4D97-AF65-F5344CB8AC3E}">
        <p14:creationId xmlns:p14="http://schemas.microsoft.com/office/powerpoint/2010/main" val="3731617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a10f9ac0-5937-4b4f-b459-96aedd9ed2c5" origin="userSelected">
  <element uid="72a5d865-2c9e-41bb-b8a0-b31322cd1ede" value=""/>
</sisl>
</file>

<file path=customXml/itemProps1.xml><?xml version="1.0" encoding="utf-8"?>
<ds:datastoreItem xmlns:ds="http://schemas.openxmlformats.org/officeDocument/2006/customXml" ds:itemID="{C83E34A3-44CB-4115-B2D7-BDE4A732294C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Office PowerPoint</Application>
  <PresentationFormat>ワイド画面</PresentationFormat>
  <Paragraphs>39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HGP創英角ﾎﾟｯﾌﾟ体</vt:lpstr>
      <vt:lpstr>游ゴシック</vt:lpstr>
      <vt:lpstr>游ゴシック Light</vt:lpstr>
      <vt:lpstr>Arial</vt:lpstr>
      <vt:lpstr>Century Gothic</vt:lpstr>
      <vt:lpstr>Wingdings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2023-01-05T07:30:46Z</dcterms:created>
  <dcterms:modified xsi:type="dcterms:W3CDTF">2023-01-05T07:31:03Z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81acc0d-dcc4-4dc9-a2c5-be70b05a2fe6_Enabled">
    <vt:lpwstr>true</vt:lpwstr>
  </property>
  <property fmtid="{D5CDD505-2E9C-101B-9397-08002B2CF9AE}" pid="3" name="MSIP_Label_e81acc0d-dcc4-4dc9-a2c5-be70b05a2fe6_SetDate">
    <vt:lpwstr>2023-01-05T07:31:01Z</vt:lpwstr>
  </property>
  <property fmtid="{D5CDD505-2E9C-101B-9397-08002B2CF9AE}" pid="4" name="MSIP_Label_e81acc0d-dcc4-4dc9-a2c5-be70b05a2fe6_Method">
    <vt:lpwstr>Privileged</vt:lpwstr>
  </property>
  <property fmtid="{D5CDD505-2E9C-101B-9397-08002B2CF9AE}" pid="5" name="MSIP_Label_e81acc0d-dcc4-4dc9-a2c5-be70b05a2fe6_Name">
    <vt:lpwstr>e81acc0d-dcc4-4dc9-a2c5-be70b05a2fe6</vt:lpwstr>
  </property>
  <property fmtid="{D5CDD505-2E9C-101B-9397-08002B2CF9AE}" pid="6" name="MSIP_Label_e81acc0d-dcc4-4dc9-a2c5-be70b05a2fe6_SiteId">
    <vt:lpwstr>a00de4ec-48a8-43a6-be74-e31274e2060d</vt:lpwstr>
  </property>
  <property fmtid="{D5CDD505-2E9C-101B-9397-08002B2CF9AE}" pid="7" name="MSIP_Label_e81acc0d-dcc4-4dc9-a2c5-be70b05a2fe6_ActionId">
    <vt:lpwstr>fa54965e-b7e3-49f7-811d-27a4d8fde60e</vt:lpwstr>
  </property>
  <property fmtid="{D5CDD505-2E9C-101B-9397-08002B2CF9AE}" pid="8" name="MSIP_Label_e81acc0d-dcc4-4dc9-a2c5-be70b05a2fe6_ContentBits">
    <vt:lpwstr>0</vt:lpwstr>
  </property>
  <property fmtid="{D5CDD505-2E9C-101B-9397-08002B2CF9AE}" pid="9" name="MerckAIPLabel">
    <vt:lpwstr>NotClassified</vt:lpwstr>
  </property>
  <property fmtid="{D5CDD505-2E9C-101B-9397-08002B2CF9AE}" pid="10" name="MerckAIPDataExchange">
    <vt:lpwstr>!MRKMIP@NotClassified</vt:lpwstr>
  </property>
</Properties>
</file>