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4"/>
  </p:notesMasterIdLst>
  <p:handoutMasterIdLst>
    <p:handoutMasterId r:id="rId5"/>
  </p:handoutMasterIdLst>
  <p:sldIdLst>
    <p:sldId id="282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03152CC-B9BC-4E07-A8FB-3E8EEE60F8B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4B529FA-F1A2-45BC-B26F-A58F44933B4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5E5FAC-8573-4A11-BE6A-B4F1E0F0B8AC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84E6F93-CA7B-4337-9A78-2F49D0EF1A6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BB572F6-CB05-48E1-BF0F-96F46BBF916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872BB0-1EAC-45CE-ABEC-A1CD79C9C3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53642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FAA553-EBD7-4E06-910B-D8FBB3459A6E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356F77-450C-46B7-8176-4811FD5E79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7521494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A30270-A9D0-4B7B-B67E-986F8C87765F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7174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E4CDED-BFE6-499A-8598-027392CDA4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24EB866-FE54-43C6-AE95-7FB8809511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4D3608-95E1-4AA2-9DD3-4E6F26C9B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B0DA-7A39-4503-90A2-E14BED031C0A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B20B87-36E7-48EE-8A92-AAFC24969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892515-FE60-444F-A6FC-F12F7CC3E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D68E-7D2E-4F5D-A847-27C3048D5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278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DF6EA5-8124-430B-BA32-ACCDE8BE6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E040340-ACE8-4F9D-A362-9C61F6198F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A2797AD-8E35-4D70-9EAE-472969E5A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B0DA-7A39-4503-90A2-E14BED031C0A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EDA646-CD66-4873-9FC0-31219AF3A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ED4FB9-DCD4-4C2B-A105-AF4B9C2D9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D68E-7D2E-4F5D-A847-27C3048D5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6184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7F2B82A-3F74-496F-99B6-BD6AF8B938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9A8CD6F-4BC2-4D32-8647-F19E1E4CCC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00B83C-C77B-4434-80BC-354C78C4F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B0DA-7A39-4503-90A2-E14BED031C0A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2808BC8-A632-4AE6-9461-571763677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455F91-2368-471A-81ED-7210F5774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D68E-7D2E-4F5D-A847-27C3048D5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293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8C3B52-BF3D-4432-BE24-CCDC5FB85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0C7DEE1-C858-4362-802F-7FE08AE929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28E8C2-C194-4297-BC5E-45955CBF6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B0DA-7A39-4503-90A2-E14BED031C0A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CEDF33-D173-4D94-A974-3DF2B1573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69906D-0E8F-4EE1-AD5C-BA5B42D64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D68E-7D2E-4F5D-A847-27C3048D5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5737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D2D006-D377-413A-9967-81812540C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E1B642D-8540-4673-84D2-B673133CA8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571305-CC27-4E4B-BCD8-F237F1CE2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B0DA-7A39-4503-90A2-E14BED031C0A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C563B0-3F2B-4729-A852-2DC12D215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8130D9-8445-488D-AA14-A0755365C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D68E-7D2E-4F5D-A847-27C3048D5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4868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BC7C97-50F3-44D4-92E7-89034991D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847DB6-201B-4E99-9251-144148FA5E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6ADBF30-626A-4790-AA2B-EF98D2C519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63FB7C8-4081-4A52-AEC9-36EC42C76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B0DA-7A39-4503-90A2-E14BED031C0A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3FC664E-5656-4969-97AD-31BDCDF39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CA938CA-58A6-4C90-A969-B1066EDC2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D68E-7D2E-4F5D-A847-27C3048D5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097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6EA263-009B-4B1D-9F37-9E03107DA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40BDFAD-55D9-4F15-B796-40D51F3E7C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EF40F46-5065-435C-AB4F-483B312154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4A41502-7302-4D0E-AEBB-E11E5C8BBC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9CEA505-8B03-40A5-AECD-7A222E3609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D4BEC31-534A-49A8-BA82-E34C89AEC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B0DA-7A39-4503-90A2-E14BED031C0A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13C9590-B192-4648-A109-8D36459C8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765587A-48EC-4D42-9E0B-4292E8E2B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D68E-7D2E-4F5D-A847-27C3048D5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4666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138AFF-F07D-460A-8C3C-106E33E0A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9AA884E-8C9B-4DC5-85B2-0D4DB1674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B0DA-7A39-4503-90A2-E14BED031C0A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02B6775-FEBC-447C-98C1-19B4AD454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9DABD4E-62E3-43DB-A0E0-CAF1C0C8D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D68E-7D2E-4F5D-A847-27C3048D5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3896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C1D2507-D718-431C-B820-7C90C175A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B0DA-7A39-4503-90A2-E14BED031C0A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213D983-A777-4598-AA17-B437275D2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2D49ECF-7AFA-4B6E-A848-9FDBB46BC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D68E-7D2E-4F5D-A847-27C3048D5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129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881E41-AE21-4189-A98C-A726388D5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7E360EF-9806-4B70-B8AC-0CAEEFF57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413C4A0-A456-4262-B9D4-A7F4219FC7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DCC57EE-EA11-4307-A9F7-6788AB9F1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B0DA-7A39-4503-90A2-E14BED031C0A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7D00EE6-44A7-4B94-98E2-784D9681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70AD9D2-67C0-4A0C-9F4E-CD63C58F7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D68E-7D2E-4F5D-A847-27C3048D5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316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1F0CC-1DF6-43BE-913C-F5778E7B3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157482E-BA9B-48C2-B098-1B7B0676C0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E26C1BE-30C3-445C-AC32-1C2FE565F8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E3EE308-4050-4377-B36A-834D3376A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B0DA-7A39-4503-90A2-E14BED031C0A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C53E6CF-6DD4-4F4C-A2B5-1501ED1A0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D3359B9-BBB7-4F56-A361-ED05139D4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D68E-7D2E-4F5D-A847-27C3048D5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943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D4B0E3E-4247-418F-A1B9-DA2A57A37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C16B5-BA62-4FEB-8746-9F938B8B52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93B943A-9771-46BC-9376-71347E48DD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CB0DA-7A39-4503-90A2-E14BED031C0A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3E3DB3-9198-4A2E-98C2-355A8B283F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F385F4-C64A-446C-9A61-C6F8177C7E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0D68E-7D2E-4F5D-A847-27C3048D5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7A119C6-89B7-4A42-AAA2-446A62A0DB8B}"/>
              </a:ext>
            </a:extLst>
          </p:cNvPr>
          <p:cNvSpPr txBox="1"/>
          <p:nvPr userDrawn="1"/>
        </p:nvSpPr>
        <p:spPr>
          <a:xfrm>
            <a:off x="0" y="6639252"/>
            <a:ext cx="60960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100" b="0" i="0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MI-CET-0006-JP</a:t>
            </a:r>
            <a:endParaRPr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599204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AAEB9546-021B-4848-9620-21BBE125F9F2}"/>
              </a:ext>
            </a:extLst>
          </p:cNvPr>
          <p:cNvGrpSpPr/>
          <p:nvPr/>
        </p:nvGrpSpPr>
        <p:grpSpPr>
          <a:xfrm>
            <a:off x="7434308" y="1283777"/>
            <a:ext cx="4479329" cy="3330227"/>
            <a:chOff x="188137" y="1337261"/>
            <a:chExt cx="4479329" cy="3330227"/>
          </a:xfrm>
        </p:grpSpPr>
        <p:pic>
          <p:nvPicPr>
            <p:cNvPr id="10" name="Picture 3">
              <a:extLst>
                <a:ext uri="{FF2B5EF4-FFF2-40B4-BE49-F238E27FC236}">
                  <a16:creationId xmlns:a16="http://schemas.microsoft.com/office/drawing/2014/main" id="{3908E441-FE54-4C15-B765-F325253E94F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137" y="1337261"/>
              <a:ext cx="4479329" cy="3330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6DF00793-E4B1-489F-A5E5-9657C90D6668}"/>
                </a:ext>
              </a:extLst>
            </p:cNvPr>
            <p:cNvSpPr txBox="1"/>
            <p:nvPr/>
          </p:nvSpPr>
          <p:spPr>
            <a:xfrm>
              <a:off x="278346" y="1394278"/>
              <a:ext cx="1645920" cy="369332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/>
                  <a:ea typeface="メイリオ"/>
                  <a:cs typeface="+mn-cs"/>
                </a:rPr>
                <a:t>尿グラム染色</a:t>
              </a:r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CB5A3C9-2107-4766-8FA3-485CD823D681}"/>
              </a:ext>
            </a:extLst>
          </p:cNvPr>
          <p:cNvSpPr txBox="1"/>
          <p:nvPr/>
        </p:nvSpPr>
        <p:spPr>
          <a:xfrm>
            <a:off x="272492" y="234538"/>
            <a:ext cx="108542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グラム染色は抗菌薬適正使用・カルバペネムの温存に有用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37A3D85-CBB0-4BF2-9501-3367753CA5EF}"/>
              </a:ext>
            </a:extLst>
          </p:cNvPr>
          <p:cNvSpPr txBox="1"/>
          <p:nvPr/>
        </p:nvSpPr>
        <p:spPr>
          <a:xfrm>
            <a:off x="248695" y="967118"/>
            <a:ext cx="704473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[ 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患者背景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]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76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歳の女性、冠動脈バイパス術後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7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日目尿道カテーテル留置中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38℃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台の発熱が出現し、尿路感染症疑いで抗菌薬が投与されたが解熱が得られない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カルバペネム系抗菌薬への変更についてのコンサルテーションあり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体温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38.8℃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、脈拍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96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回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/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分、呼吸数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20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回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/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分、血圧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110/82mmHg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白血球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12,000/</a:t>
            </a:r>
            <a:r>
              <a:rPr kumimoji="1" lang="en-US" altLang="ja-JP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μL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、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CRP7.8mg/dL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940022F-491F-499F-858B-5BE641823667}"/>
              </a:ext>
            </a:extLst>
          </p:cNvPr>
          <p:cNvSpPr txBox="1"/>
          <p:nvPr/>
        </p:nvSpPr>
        <p:spPr>
          <a:xfrm>
            <a:off x="248695" y="3751920"/>
            <a:ext cx="706853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[ </a:t>
            </a:r>
            <a:r>
              <a:rPr kumimoji="1" lang="ja-JP" alt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診断・経過 </a:t>
            </a:r>
            <a: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]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腸球菌による尿路感染症の可能性がある</a:t>
            </a:r>
            <a:endParaRPr kumimoji="1" lang="en-US" altLang="ja-JP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カルバペネム系抗菌薬による治療は行わないほうが良いと考え、ペニシリン系抗菌薬により治療</a:t>
            </a:r>
            <a:endParaRPr kumimoji="1" lang="en-US" altLang="ja-JP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後日、</a:t>
            </a:r>
            <a:r>
              <a:rPr kumimoji="1" lang="en-US" altLang="ja-JP" sz="16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Enterococcus faecalis </a:t>
            </a: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が原因菌であると判明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4D9B53D-68B2-46E0-ACC8-0747A51E765F}"/>
              </a:ext>
            </a:extLst>
          </p:cNvPr>
          <p:cNvSpPr txBox="1"/>
          <p:nvPr/>
        </p:nvSpPr>
        <p:spPr>
          <a:xfrm>
            <a:off x="248695" y="2851962"/>
            <a:ext cx="5929828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[ </a:t>
            </a:r>
            <a:r>
              <a:rPr kumimoji="1" lang="ja-JP" alt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グラム染色結果 </a:t>
            </a:r>
            <a: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多数の好中球、双球菌</a:t>
            </a:r>
            <a: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〜</a:t>
            </a: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連鎖状のグラム陽性球菌が認められた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グラム陰性菌は全く認められず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2602D64B-3AC3-48A2-BC96-2DC8B93751A2}"/>
              </a:ext>
            </a:extLst>
          </p:cNvPr>
          <p:cNvSpPr/>
          <p:nvPr/>
        </p:nvSpPr>
        <p:spPr>
          <a:xfrm>
            <a:off x="448077" y="5284997"/>
            <a:ext cx="11591417" cy="98535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F8EA7A0-F229-47D3-8A5D-BC264FBC22FA}"/>
              </a:ext>
            </a:extLst>
          </p:cNvPr>
          <p:cNvSpPr txBox="1"/>
          <p:nvPr/>
        </p:nvSpPr>
        <p:spPr>
          <a:xfrm>
            <a:off x="893481" y="5350507"/>
            <a:ext cx="11020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尿検体から連鎖状のグラム陽性球菌が検出されたときは、腸球菌を考慮する。腸球菌にはカルバペネム系薬やセフェム系薬、キノロン系薬は推奨されない。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E468C32-6AC9-4CDD-9B76-50F2B8ED5820}"/>
              </a:ext>
            </a:extLst>
          </p:cNvPr>
          <p:cNvSpPr txBox="1"/>
          <p:nvPr/>
        </p:nvSpPr>
        <p:spPr>
          <a:xfrm rot="19408450">
            <a:off x="165697" y="5271198"/>
            <a:ext cx="8915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ポイント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90A835B-0C4F-4F90-A83F-8453A7B8167E}"/>
              </a:ext>
            </a:extLst>
          </p:cNvPr>
          <p:cNvSpPr txBox="1"/>
          <p:nvPr/>
        </p:nvSpPr>
        <p:spPr>
          <a:xfrm>
            <a:off x="5618287" y="6430305"/>
            <a:ext cx="64940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※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本記事の症例は、個人を識別あるいは特定できないよう一部情報を加工、変更しています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提供：佐賀大学附属病院 感染制御部 副部長　濵田 洋平 先生</a:t>
            </a:r>
          </a:p>
        </p:txBody>
      </p:sp>
    </p:spTree>
    <p:extLst>
      <p:ext uri="{BB962C8B-B14F-4D97-AF65-F5344CB8AC3E}">
        <p14:creationId xmlns:p14="http://schemas.microsoft.com/office/powerpoint/2010/main" val="2858270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isl xmlns:xsi="http://www.w3.org/2001/XMLSchema-instance" xmlns:xsd="http://www.w3.org/2001/XMLSchema" xmlns="http://www.boldonjames.com/2008/01/sie/internal/label" sislVersion="0" policy="a10f9ac0-5937-4b4f-b459-96aedd9ed2c5" origin="userSelected">
  <element uid="72a5d865-2c9e-41bb-b8a0-b31322cd1ede" value=""/>
</sisl>
</file>

<file path=customXml/itemProps1.xml><?xml version="1.0" encoding="utf-8"?>
<ds:datastoreItem xmlns:ds="http://schemas.openxmlformats.org/officeDocument/2006/customXml" ds:itemID="{FDC5E0B8-903A-4430-8FC5-EF9A6080A964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241</Words>
  <Application>Microsoft Office PowerPoint</Application>
  <PresentationFormat>ワイド画面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HGP創英角ﾎﾟｯﾌﾟ体</vt:lpstr>
      <vt:lpstr>游ゴシック</vt:lpstr>
      <vt:lpstr>游ゴシック Light</vt:lpstr>
      <vt:lpstr>Arial</vt:lpstr>
      <vt:lpstr>Century Gothic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2023-01-05T07:23:48Z</dcterms:created>
  <dcterms:modified xsi:type="dcterms:W3CDTF">2023-01-05T07:24:25Z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81acc0d-dcc4-4dc9-a2c5-be70b05a2fe6_Enabled">
    <vt:lpwstr>true</vt:lpwstr>
  </property>
  <property fmtid="{D5CDD505-2E9C-101B-9397-08002B2CF9AE}" pid="3" name="MSIP_Label_e81acc0d-dcc4-4dc9-a2c5-be70b05a2fe6_SetDate">
    <vt:lpwstr>2023-01-05T07:23:57Z</vt:lpwstr>
  </property>
  <property fmtid="{D5CDD505-2E9C-101B-9397-08002B2CF9AE}" pid="4" name="MSIP_Label_e81acc0d-dcc4-4dc9-a2c5-be70b05a2fe6_Method">
    <vt:lpwstr>Privileged</vt:lpwstr>
  </property>
  <property fmtid="{D5CDD505-2E9C-101B-9397-08002B2CF9AE}" pid="5" name="MSIP_Label_e81acc0d-dcc4-4dc9-a2c5-be70b05a2fe6_Name">
    <vt:lpwstr>e81acc0d-dcc4-4dc9-a2c5-be70b05a2fe6</vt:lpwstr>
  </property>
  <property fmtid="{D5CDD505-2E9C-101B-9397-08002B2CF9AE}" pid="6" name="MSIP_Label_e81acc0d-dcc4-4dc9-a2c5-be70b05a2fe6_SiteId">
    <vt:lpwstr>a00de4ec-48a8-43a6-be74-e31274e2060d</vt:lpwstr>
  </property>
  <property fmtid="{D5CDD505-2E9C-101B-9397-08002B2CF9AE}" pid="7" name="MSIP_Label_e81acc0d-dcc4-4dc9-a2c5-be70b05a2fe6_ActionId">
    <vt:lpwstr>ce0a5764-b809-4b7e-b3eb-e1467d0ebe8a</vt:lpwstr>
  </property>
  <property fmtid="{D5CDD505-2E9C-101B-9397-08002B2CF9AE}" pid="8" name="MSIP_Label_e81acc0d-dcc4-4dc9-a2c5-be70b05a2fe6_ContentBits">
    <vt:lpwstr>0</vt:lpwstr>
  </property>
  <property fmtid="{D5CDD505-2E9C-101B-9397-08002B2CF9AE}" pid="9" name="MerckAIPLabel">
    <vt:lpwstr>NotClassified</vt:lpwstr>
  </property>
  <property fmtid="{D5CDD505-2E9C-101B-9397-08002B2CF9AE}" pid="10" name="MerckAIPDataExchange">
    <vt:lpwstr>!MRKMIP@NotClassified</vt:lpwstr>
  </property>
</Properties>
</file>