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2"/>
    <p:sldMasterId id="2147483684" r:id="rId3"/>
    <p:sldMasterId id="2147483696" r:id="rId4"/>
  </p:sldMasterIdLst>
  <p:notesMasterIdLst>
    <p:notesMasterId r:id="rId8"/>
  </p:notesMasterIdLst>
  <p:handoutMasterIdLst>
    <p:handoutMasterId r:id="rId9"/>
  </p:handoutMasterIdLst>
  <p:sldIdLst>
    <p:sldId id="280" r:id="rId5"/>
    <p:sldId id="290" r:id="rId6"/>
    <p:sldId id="291" r:id="rId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3" d="100"/>
          <a:sy n="73" d="100"/>
        </p:scale>
        <p:origin x="9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2.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3EB89F3-266C-4781-B2F1-A7B910E3D6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6ACDB9B-EC6D-4F18-AA4C-42AE723407B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67E200-7AC4-4A86-9213-C7A3FAC5443C}" type="datetimeFigureOut">
              <a:rPr kumimoji="1" lang="ja-JP" altLang="en-US" smtClean="0"/>
              <a:t>2023/1/5</a:t>
            </a:fld>
            <a:endParaRPr kumimoji="1" lang="ja-JP" altLang="en-US"/>
          </a:p>
        </p:txBody>
      </p:sp>
      <p:sp>
        <p:nvSpPr>
          <p:cNvPr id="4" name="フッター プレースホルダー 3">
            <a:extLst>
              <a:ext uri="{FF2B5EF4-FFF2-40B4-BE49-F238E27FC236}">
                <a16:creationId xmlns:a16="http://schemas.microsoft.com/office/drawing/2014/main" id="{698125D7-C764-4AB3-A2D1-C835607F93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CD303F3-5837-434C-9C88-B5D0928AE64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FA64A6-34B5-468B-B0F8-62CD004BC85C}" type="slidenum">
              <a:rPr kumimoji="1" lang="ja-JP" altLang="en-US" smtClean="0"/>
              <a:t>‹#›</a:t>
            </a:fld>
            <a:endParaRPr kumimoji="1" lang="ja-JP" altLang="en-US"/>
          </a:p>
        </p:txBody>
      </p:sp>
    </p:spTree>
    <p:extLst>
      <p:ext uri="{BB962C8B-B14F-4D97-AF65-F5344CB8AC3E}">
        <p14:creationId xmlns:p14="http://schemas.microsoft.com/office/powerpoint/2010/main" val="1910899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954E4D-FDD1-494E-8B17-7DC8B7B44148}" type="datetimeFigureOut">
              <a:rPr kumimoji="1" lang="ja-JP" altLang="en-US" smtClean="0"/>
              <a:t>2023/1/5</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8D2F32-B87F-40D7-9A8E-4AD4AB766311}" type="slidenum">
              <a:rPr kumimoji="1" lang="ja-JP" altLang="en-US" smtClean="0"/>
              <a:t>‹#›</a:t>
            </a:fld>
            <a:endParaRPr kumimoji="1" lang="ja-JP" altLang="en-US"/>
          </a:p>
        </p:txBody>
      </p:sp>
    </p:spTree>
    <p:extLst>
      <p:ext uri="{BB962C8B-B14F-4D97-AF65-F5344CB8AC3E}">
        <p14:creationId xmlns:p14="http://schemas.microsoft.com/office/powerpoint/2010/main" val="3031345282"/>
      </p:ext>
    </p:extLst>
  </p:cSld>
  <p:clrMap bg1="lt1" tx1="dk1" bg2="lt2" tx2="dk2" accent1="accent1" accent2="accent2" accent3="accent3" accent4="accent4" accent5="accent5" accent6="accent6" hlink="hlink" folHlink="folHlink"/>
  <p:hf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30270-A9D0-4B7B-B67E-986F8C8776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3330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30270-A9D0-4B7B-B67E-986F8C8776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6200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フッター プレースホルダー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A30270-A9D0-4B7B-B67E-986F8C87765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00968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4CDED-BFE6-499A-8598-027392CDA4B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24EB866-FE54-43C6-AE95-7FB880951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5" name="フッター プレースホルダー 4">
            <a:extLst>
              <a:ext uri="{FF2B5EF4-FFF2-40B4-BE49-F238E27FC236}">
                <a16:creationId xmlns:a16="http://schemas.microsoft.com/office/drawing/2014/main" id="{6BB20B87-36E7-48EE-8A92-AAFC24969F12}"/>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65892515-FE60-444F-A6FC-F12F7CC3EFBF}"/>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4179590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DF6EA5-8124-430B-BA32-ACCDE8BE68C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E040340-ACE8-4F9D-A362-9C61F6198F6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A2797AD-8E35-4D70-9EAE-472969E5A63A}"/>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9BEDA646-CD66-4873-9FC0-31219AF3A536}"/>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75ED4FB9-DCD4-4C2B-A105-AF4B9C2D954B}"/>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405962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7F2B82A-3F74-496F-99B6-BD6AF8B938F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9A8CD6F-4BC2-4D32-8647-F19E1E4CCCC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00B83C-C77B-4434-80BC-354C78C4F0D2}"/>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F2808BC8-A632-4AE6-9461-571763677639}"/>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0B455F91-2368-471A-81ED-7210F5774200}"/>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753477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4CDED-BFE6-499A-8598-027392CDA4B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24EB866-FE54-43C6-AE95-7FB880951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24D3608-95E1-4AA2-9DD3-4E6F26C9B273}"/>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5" name="フッター プレースホルダー 4">
            <a:extLst>
              <a:ext uri="{FF2B5EF4-FFF2-40B4-BE49-F238E27FC236}">
                <a16:creationId xmlns:a16="http://schemas.microsoft.com/office/drawing/2014/main" id="{6BB20B87-36E7-48EE-8A92-AAFC24969F1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5892515-FE60-444F-A6FC-F12F7CC3EFBF}"/>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24750230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8C3B52-BF3D-4432-BE24-CCDC5FB857D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C7DEE1-C858-4362-802F-7FE08AE9298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428E8C2-C194-4297-BC5E-45955CBF63AC}"/>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5" name="フッター プレースホルダー 4">
            <a:extLst>
              <a:ext uri="{FF2B5EF4-FFF2-40B4-BE49-F238E27FC236}">
                <a16:creationId xmlns:a16="http://schemas.microsoft.com/office/drawing/2014/main" id="{32CEDF33-D173-4D94-A974-3DF2B15733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469906D-0E8F-4EE1-AD5C-BA5B42D64071}"/>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2893869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D2D006-D377-413A-9967-81812540C59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E1B642D-8540-4673-84D2-B673133CA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3571305-CC27-4E4B-BCD8-F237F1CE210A}"/>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5" name="フッター プレースホルダー 4">
            <a:extLst>
              <a:ext uri="{FF2B5EF4-FFF2-40B4-BE49-F238E27FC236}">
                <a16:creationId xmlns:a16="http://schemas.microsoft.com/office/drawing/2014/main" id="{BAC563B0-3F2B-4729-A852-2DC12D21517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08130D9-8445-488D-AA14-A0755365C56E}"/>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2982418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BC7C97-50F3-44D4-92E7-89034991D59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847DB6-201B-4E99-9251-144148FA5E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6ADBF30-626A-4790-AA2B-EF98D2C5197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63FB7C8-4081-4A52-AEC9-36EC42C76ADC}"/>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6" name="フッター プレースホルダー 5">
            <a:extLst>
              <a:ext uri="{FF2B5EF4-FFF2-40B4-BE49-F238E27FC236}">
                <a16:creationId xmlns:a16="http://schemas.microsoft.com/office/drawing/2014/main" id="{93FC664E-5656-4969-97AD-31BDCDF3912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CA938CA-58A6-4C90-A969-B1066EDC248B}"/>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1919048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6EA263-009B-4B1D-9F37-9E03107DA0D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0BDFAD-55D9-4F15-B796-40D51F3E7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EF40F46-5065-435C-AB4F-483B3121545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4A41502-7302-4D0E-AEBB-E11E5C8BBC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9CEA505-8B03-40A5-AECD-7A222E36093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D4BEC31-534A-49A8-BA82-E34C89AEC742}"/>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8" name="フッター プレースホルダー 7">
            <a:extLst>
              <a:ext uri="{FF2B5EF4-FFF2-40B4-BE49-F238E27FC236}">
                <a16:creationId xmlns:a16="http://schemas.microsoft.com/office/drawing/2014/main" id="{413C9590-B192-4648-A109-8D36459C861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765587A-48EC-4D42-9E0B-4292E8E2BB3E}"/>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2236413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38AFF-F07D-460A-8C3C-106E33E0A9E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9AA884E-8C9B-4DC5-85B2-0D4DB16743B2}"/>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4" name="フッター プレースホルダー 3">
            <a:extLst>
              <a:ext uri="{FF2B5EF4-FFF2-40B4-BE49-F238E27FC236}">
                <a16:creationId xmlns:a16="http://schemas.microsoft.com/office/drawing/2014/main" id="{002B6775-FEBC-447C-98C1-19B4AD454170}"/>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9DABD4E-62E3-43DB-A0E0-CAF1C0C8D826}"/>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1310402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C1D2507-D718-431C-B820-7C90C175A944}"/>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3" name="フッター プレースホルダー 2">
            <a:extLst>
              <a:ext uri="{FF2B5EF4-FFF2-40B4-BE49-F238E27FC236}">
                <a16:creationId xmlns:a16="http://schemas.microsoft.com/office/drawing/2014/main" id="{9213D983-A777-4598-AA17-B437275D2AC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2D49ECF-7AFA-4B6E-A848-9FDBB46BCD5A}"/>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2759859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881E41-AE21-4189-A98C-A726388D53D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E360EF-9806-4B70-B8AC-0CAEEFF57A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413C4A0-A456-4262-B9D4-A7F4219FC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DCC57EE-EA11-4307-A9F7-6788AB9F1321}"/>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6" name="フッター プレースホルダー 5">
            <a:extLst>
              <a:ext uri="{FF2B5EF4-FFF2-40B4-BE49-F238E27FC236}">
                <a16:creationId xmlns:a16="http://schemas.microsoft.com/office/drawing/2014/main" id="{B7D00EE6-44A7-4B94-98E2-784D968112B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70AD9D2-67C0-4A0C-9F4E-CD63C58F7636}"/>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3108677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8C3B52-BF3D-4432-BE24-CCDC5FB857D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C7DEE1-C858-4362-802F-7FE08AE9298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428E8C2-C194-4297-BC5E-45955CBF63AC}"/>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32CEDF33-D173-4D94-A974-3DF2B1573351}"/>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6469906D-0E8F-4EE1-AD5C-BA5B42D64071}"/>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22834648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F1F0CC-1DF6-43BE-913C-F5778E7B379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157482E-BA9B-48C2-B098-1B7B0676C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E26C1BE-30C3-445C-AC32-1C2FE565F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E3EE308-4050-4377-B36A-834D3376A5F1}"/>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6" name="フッター プレースホルダー 5">
            <a:extLst>
              <a:ext uri="{FF2B5EF4-FFF2-40B4-BE49-F238E27FC236}">
                <a16:creationId xmlns:a16="http://schemas.microsoft.com/office/drawing/2014/main" id="{9C53E6CF-6DD4-4F4C-A2B5-1501ED1A097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D3359B9-BBB7-4F56-A361-ED05139D4774}"/>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3041098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DF6EA5-8124-430B-BA32-ACCDE8BE68C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E040340-ACE8-4F9D-A362-9C61F6198F6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A2797AD-8E35-4D70-9EAE-472969E5A63A}"/>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5" name="フッター プレースホルダー 4">
            <a:extLst>
              <a:ext uri="{FF2B5EF4-FFF2-40B4-BE49-F238E27FC236}">
                <a16:creationId xmlns:a16="http://schemas.microsoft.com/office/drawing/2014/main" id="{9BEDA646-CD66-4873-9FC0-31219AF3A53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5ED4FB9-DCD4-4C2B-A105-AF4B9C2D954B}"/>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2450286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7F2B82A-3F74-496F-99B6-BD6AF8B938F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9A8CD6F-4BC2-4D32-8647-F19E1E4CCCC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00B83C-C77B-4434-80BC-354C78C4F0D2}"/>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a:p>
        </p:txBody>
      </p:sp>
      <p:sp>
        <p:nvSpPr>
          <p:cNvPr id="5" name="フッター プレースホルダー 4">
            <a:extLst>
              <a:ext uri="{FF2B5EF4-FFF2-40B4-BE49-F238E27FC236}">
                <a16:creationId xmlns:a16="http://schemas.microsoft.com/office/drawing/2014/main" id="{F2808BC8-A632-4AE6-9461-57176367763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B455F91-2368-471A-81ED-7210F5774200}"/>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a:p>
        </p:txBody>
      </p:sp>
    </p:spTree>
    <p:extLst>
      <p:ext uri="{BB962C8B-B14F-4D97-AF65-F5344CB8AC3E}">
        <p14:creationId xmlns:p14="http://schemas.microsoft.com/office/powerpoint/2010/main" val="354781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4CDED-BFE6-499A-8598-027392CDA4B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24EB866-FE54-43C6-AE95-7FB8809511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24D3608-95E1-4AA2-9DD3-4E6F26C9B273}"/>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6BB20B87-36E7-48EE-8A92-AAFC24969F12}"/>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65892515-FE60-444F-A6FC-F12F7CC3EFBF}"/>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2054492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8C3B52-BF3D-4432-BE24-CCDC5FB857D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C7DEE1-C858-4362-802F-7FE08AE9298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428E8C2-C194-4297-BC5E-45955CBF63AC}"/>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32CEDF33-D173-4D94-A974-3DF2B1573351}"/>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6469906D-0E8F-4EE1-AD5C-BA5B42D64071}"/>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981963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D2D006-D377-413A-9967-81812540C59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E1B642D-8540-4673-84D2-B673133CA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3571305-CC27-4E4B-BCD8-F237F1CE210A}"/>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BAC563B0-3F2B-4729-A852-2DC12D21517D}"/>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D08130D9-8445-488D-AA14-A0755365C56E}"/>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5945256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BC7C97-50F3-44D4-92E7-89034991D59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847DB6-201B-4E99-9251-144148FA5E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6ADBF30-626A-4790-AA2B-EF98D2C5197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63FB7C8-4081-4A52-AEC9-36EC42C76ADC}"/>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6" name="フッター プレースホルダー 5">
            <a:extLst>
              <a:ext uri="{FF2B5EF4-FFF2-40B4-BE49-F238E27FC236}">
                <a16:creationId xmlns:a16="http://schemas.microsoft.com/office/drawing/2014/main" id="{93FC664E-5656-4969-97AD-31BDCDF39129}"/>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4CA938CA-58A6-4C90-A969-B1066EDC248B}"/>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780888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6EA263-009B-4B1D-9F37-9E03107DA0D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0BDFAD-55D9-4F15-B796-40D51F3E7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EF40F46-5065-435C-AB4F-483B3121545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4A41502-7302-4D0E-AEBB-E11E5C8BBC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9CEA505-8B03-40A5-AECD-7A222E36093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D4BEC31-534A-49A8-BA82-E34C89AEC742}"/>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8" name="フッター プレースホルダー 7">
            <a:extLst>
              <a:ext uri="{FF2B5EF4-FFF2-40B4-BE49-F238E27FC236}">
                <a16:creationId xmlns:a16="http://schemas.microsoft.com/office/drawing/2014/main" id="{413C9590-B192-4648-A109-8D36459C861F}"/>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0765587A-48EC-4D42-9E0B-4292E8E2BB3E}"/>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348593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38AFF-F07D-460A-8C3C-106E33E0A9E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9AA884E-8C9B-4DC5-85B2-0D4DB16743B2}"/>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4" name="フッター プレースホルダー 3">
            <a:extLst>
              <a:ext uri="{FF2B5EF4-FFF2-40B4-BE49-F238E27FC236}">
                <a16:creationId xmlns:a16="http://schemas.microsoft.com/office/drawing/2014/main" id="{002B6775-FEBC-447C-98C1-19B4AD454170}"/>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79DABD4E-62E3-43DB-A0E0-CAF1C0C8D826}"/>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23097370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C1D2507-D718-431C-B820-7C90C175A944}"/>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3" name="フッター プレースホルダー 2">
            <a:extLst>
              <a:ext uri="{FF2B5EF4-FFF2-40B4-BE49-F238E27FC236}">
                <a16:creationId xmlns:a16="http://schemas.microsoft.com/office/drawing/2014/main" id="{9213D983-A777-4598-AA17-B437275D2ACD}"/>
              </a:ext>
            </a:extLst>
          </p:cNvPr>
          <p:cNvSpPr>
            <a:spLocks noGrp="1"/>
          </p:cNvSpPr>
          <p:nvPr>
            <p:ph type="ftr" sz="quarter" idx="1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2D49ECF-7AFA-4B6E-A848-9FDBB46BCD5A}"/>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4002847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D2D006-D377-413A-9967-81812540C59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E1B642D-8540-4673-84D2-B673133CA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3571305-CC27-4E4B-BCD8-F237F1CE210A}"/>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BAC563B0-3F2B-4729-A852-2DC12D21517D}"/>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D08130D9-8445-488D-AA14-A0755365C56E}"/>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3506171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881E41-AE21-4189-A98C-A726388D53D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E360EF-9806-4B70-B8AC-0CAEEFF57A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413C4A0-A456-4262-B9D4-A7F4219FC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DCC57EE-EA11-4307-A9F7-6788AB9F1321}"/>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6" name="フッター プレースホルダー 5">
            <a:extLst>
              <a:ext uri="{FF2B5EF4-FFF2-40B4-BE49-F238E27FC236}">
                <a16:creationId xmlns:a16="http://schemas.microsoft.com/office/drawing/2014/main" id="{B7D00EE6-44A7-4B94-98E2-784D968112B3}"/>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870AD9D2-67C0-4A0C-9F4E-CD63C58F7636}"/>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2477085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F1F0CC-1DF6-43BE-913C-F5778E7B379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157482E-BA9B-48C2-B098-1B7B0676C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a:extLst>
              <a:ext uri="{FF2B5EF4-FFF2-40B4-BE49-F238E27FC236}">
                <a16:creationId xmlns:a16="http://schemas.microsoft.com/office/drawing/2014/main" id="{DE26C1BE-30C3-445C-AC32-1C2FE565F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E3EE308-4050-4377-B36A-834D3376A5F1}"/>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6" name="フッター プレースホルダー 5">
            <a:extLst>
              <a:ext uri="{FF2B5EF4-FFF2-40B4-BE49-F238E27FC236}">
                <a16:creationId xmlns:a16="http://schemas.microsoft.com/office/drawing/2014/main" id="{9C53E6CF-6DD4-4F4C-A2B5-1501ED1A0973}"/>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2D3359B9-BBB7-4F56-A361-ED05139D4774}"/>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56020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DF6EA5-8124-430B-BA32-ACCDE8BE68C7}"/>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E040340-ACE8-4F9D-A362-9C61F6198F6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A2797AD-8E35-4D70-9EAE-472969E5A63A}"/>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9BEDA646-CD66-4873-9FC0-31219AF3A536}"/>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75ED4FB9-DCD4-4C2B-A105-AF4B9C2D954B}"/>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2437842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27F2B82A-3F74-496F-99B6-BD6AF8B938F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9A8CD6F-4BC2-4D32-8647-F19E1E4CCCC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7600B83C-C77B-4434-80BC-354C78C4F0D2}"/>
              </a:ext>
            </a:extLst>
          </p:cNvPr>
          <p:cNvSpPr>
            <a:spLocks noGrp="1"/>
          </p:cNvSpPr>
          <p:nvPr>
            <p:ph type="dt" sz="half" idx="10"/>
          </p:nvPr>
        </p:nvSpPr>
        <p:spPr/>
        <p:txBody>
          <a:body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F2808BC8-A632-4AE6-9461-571763677639}"/>
              </a:ext>
            </a:extLst>
          </p:cNvPr>
          <p:cNvSpPr>
            <a:spLocks noGrp="1"/>
          </p:cNvSpPr>
          <p:nvPr>
            <p:ph type="ftr" sz="quarter" idx="11"/>
          </p:nvPr>
        </p:nvSpPr>
        <p:spPr/>
        <p:txBody>
          <a:bodyPr/>
          <a:lstStyle/>
          <a:p>
            <a:endParaRPr kumimoji="1" lang="ja-JP" altLang="en-US" dirty="0"/>
          </a:p>
        </p:txBody>
      </p:sp>
      <p:sp>
        <p:nvSpPr>
          <p:cNvPr id="6" name="スライド番号プレースホルダー 5">
            <a:extLst>
              <a:ext uri="{FF2B5EF4-FFF2-40B4-BE49-F238E27FC236}">
                <a16:creationId xmlns:a16="http://schemas.microsoft.com/office/drawing/2014/main" id="{0B455F91-2368-471A-81ED-7210F5774200}"/>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075695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BC7C97-50F3-44D4-92E7-89034991D59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4847DB6-201B-4E99-9251-144148FA5EF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6ADBF30-626A-4790-AA2B-EF98D2C5197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A63FB7C8-4081-4A52-AEC9-36EC42C76ADC}"/>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6" name="フッター プレースホルダー 5">
            <a:extLst>
              <a:ext uri="{FF2B5EF4-FFF2-40B4-BE49-F238E27FC236}">
                <a16:creationId xmlns:a16="http://schemas.microsoft.com/office/drawing/2014/main" id="{93FC664E-5656-4969-97AD-31BDCDF39129}"/>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4CA938CA-58A6-4C90-A969-B1066EDC248B}"/>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00262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6EA263-009B-4B1D-9F37-9E03107DA0D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0BDFAD-55D9-4F15-B796-40D51F3E7C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EF40F46-5065-435C-AB4F-483B3121545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4A41502-7302-4D0E-AEBB-E11E5C8BBC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9CEA505-8B03-40A5-AECD-7A222E36093E}"/>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D4BEC31-534A-49A8-BA82-E34C89AEC742}"/>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8" name="フッター プレースホルダー 7">
            <a:extLst>
              <a:ext uri="{FF2B5EF4-FFF2-40B4-BE49-F238E27FC236}">
                <a16:creationId xmlns:a16="http://schemas.microsoft.com/office/drawing/2014/main" id="{413C9590-B192-4648-A109-8D36459C861F}"/>
              </a:ext>
            </a:extLst>
          </p:cNvPr>
          <p:cNvSpPr>
            <a:spLocks noGrp="1"/>
          </p:cNvSpPr>
          <p:nvPr>
            <p:ph type="ftr" sz="quarter" idx="11"/>
          </p:nvPr>
        </p:nvSpPr>
        <p:spPr/>
        <p:txBody>
          <a:bodyPr/>
          <a:lstStyle/>
          <a:p>
            <a:endParaRPr kumimoji="1" lang="ja-JP" altLang="en-US" dirty="0"/>
          </a:p>
        </p:txBody>
      </p:sp>
      <p:sp>
        <p:nvSpPr>
          <p:cNvPr id="9" name="スライド番号プレースホルダー 8">
            <a:extLst>
              <a:ext uri="{FF2B5EF4-FFF2-40B4-BE49-F238E27FC236}">
                <a16:creationId xmlns:a16="http://schemas.microsoft.com/office/drawing/2014/main" id="{0765587A-48EC-4D42-9E0B-4292E8E2BB3E}"/>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389713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38AFF-F07D-460A-8C3C-106E33E0A9E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9AA884E-8C9B-4DC5-85B2-0D4DB16743B2}"/>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4" name="フッター プレースホルダー 3">
            <a:extLst>
              <a:ext uri="{FF2B5EF4-FFF2-40B4-BE49-F238E27FC236}">
                <a16:creationId xmlns:a16="http://schemas.microsoft.com/office/drawing/2014/main" id="{002B6775-FEBC-447C-98C1-19B4AD454170}"/>
              </a:ext>
            </a:extLst>
          </p:cNvPr>
          <p:cNvSpPr>
            <a:spLocks noGrp="1"/>
          </p:cNvSpPr>
          <p:nvPr>
            <p:ph type="ftr" sz="quarter" idx="11"/>
          </p:nvPr>
        </p:nvSpPr>
        <p:spPr/>
        <p:txBody>
          <a:bodyPr/>
          <a:lstStyle/>
          <a:p>
            <a:endParaRPr kumimoji="1" lang="ja-JP" altLang="en-US" dirty="0"/>
          </a:p>
        </p:txBody>
      </p:sp>
      <p:sp>
        <p:nvSpPr>
          <p:cNvPr id="5" name="スライド番号プレースホルダー 4">
            <a:extLst>
              <a:ext uri="{FF2B5EF4-FFF2-40B4-BE49-F238E27FC236}">
                <a16:creationId xmlns:a16="http://schemas.microsoft.com/office/drawing/2014/main" id="{79DABD4E-62E3-43DB-A0E0-CAF1C0C8D826}"/>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638830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C1D2507-D718-431C-B820-7C90C175A944}"/>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3" name="フッター プレースホルダー 2">
            <a:extLst>
              <a:ext uri="{FF2B5EF4-FFF2-40B4-BE49-F238E27FC236}">
                <a16:creationId xmlns:a16="http://schemas.microsoft.com/office/drawing/2014/main" id="{9213D983-A777-4598-AA17-B437275D2ACD}"/>
              </a:ext>
            </a:extLst>
          </p:cNvPr>
          <p:cNvSpPr>
            <a:spLocks noGrp="1"/>
          </p:cNvSpPr>
          <p:nvPr>
            <p:ph type="ftr" sz="quarter" idx="1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2D49ECF-7AFA-4B6E-A848-9FDBB46BCD5A}"/>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3079780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881E41-AE21-4189-A98C-A726388D53D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7E360EF-9806-4B70-B8AC-0CAEEFF57A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413C4A0-A456-4262-B9D4-A7F4219FC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DCC57EE-EA11-4307-A9F7-6788AB9F1321}"/>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6" name="フッター プレースホルダー 5">
            <a:extLst>
              <a:ext uri="{FF2B5EF4-FFF2-40B4-BE49-F238E27FC236}">
                <a16:creationId xmlns:a16="http://schemas.microsoft.com/office/drawing/2014/main" id="{B7D00EE6-44A7-4B94-98E2-784D968112B3}"/>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870AD9D2-67C0-4A0C-9F4E-CD63C58F7636}"/>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13117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F1F0CC-1DF6-43BE-913C-F5778E7B379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157482E-BA9B-48C2-B098-1B7B0676C0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a:extLst>
              <a:ext uri="{FF2B5EF4-FFF2-40B4-BE49-F238E27FC236}">
                <a16:creationId xmlns:a16="http://schemas.microsoft.com/office/drawing/2014/main" id="{DE26C1BE-30C3-445C-AC32-1C2FE565F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E3EE308-4050-4377-B36A-834D3376A5F1}"/>
              </a:ext>
            </a:extLst>
          </p:cNvPr>
          <p:cNvSpPr>
            <a:spLocks noGrp="1"/>
          </p:cNvSpPr>
          <p:nvPr>
            <p:ph type="dt" sz="half" idx="10"/>
          </p:nvPr>
        </p:nvSpPr>
        <p:spPr>
          <a:xfrm>
            <a:off x="838200" y="6356350"/>
            <a:ext cx="2743200" cy="365125"/>
          </a:xfrm>
          <a:prstGeom prst="rect">
            <a:avLst/>
          </a:prstGeom>
        </p:spPr>
        <p:txBody>
          <a:bodyPr/>
          <a:lstStyle/>
          <a:p>
            <a:fld id="{EB6CB0DA-7A39-4503-90A2-E14BED031C0A}" type="datetimeFigureOut">
              <a:rPr kumimoji="1" lang="ja-JP" altLang="en-US" smtClean="0"/>
              <a:t>2023/1/5</a:t>
            </a:fld>
            <a:endParaRPr kumimoji="1" lang="ja-JP" altLang="en-US" dirty="0"/>
          </a:p>
        </p:txBody>
      </p:sp>
      <p:sp>
        <p:nvSpPr>
          <p:cNvPr id="6" name="フッター プレースホルダー 5">
            <a:extLst>
              <a:ext uri="{FF2B5EF4-FFF2-40B4-BE49-F238E27FC236}">
                <a16:creationId xmlns:a16="http://schemas.microsoft.com/office/drawing/2014/main" id="{9C53E6CF-6DD4-4F4C-A2B5-1501ED1A0973}"/>
              </a:ext>
            </a:extLst>
          </p:cNvPr>
          <p:cNvSpPr>
            <a:spLocks noGrp="1"/>
          </p:cNvSpPr>
          <p:nvPr>
            <p:ph type="ftr" sz="quarter" idx="11"/>
          </p:nvPr>
        </p:nvSpPr>
        <p:spPr/>
        <p:txBody>
          <a:bodyPr/>
          <a:lstStyle/>
          <a:p>
            <a:endParaRPr kumimoji="1" lang="ja-JP" altLang="en-US" dirty="0"/>
          </a:p>
        </p:txBody>
      </p:sp>
      <p:sp>
        <p:nvSpPr>
          <p:cNvPr id="7" name="スライド番号プレースホルダー 6">
            <a:extLst>
              <a:ext uri="{FF2B5EF4-FFF2-40B4-BE49-F238E27FC236}">
                <a16:creationId xmlns:a16="http://schemas.microsoft.com/office/drawing/2014/main" id="{2D3359B9-BBB7-4F56-A361-ED05139D4774}"/>
              </a:ext>
            </a:extLst>
          </p:cNvPr>
          <p:cNvSpPr>
            <a:spLocks noGrp="1"/>
          </p:cNvSpPr>
          <p:nvPr>
            <p:ph type="sldNum" sz="quarter" idx="12"/>
          </p:nvPr>
        </p:nvSpPr>
        <p:spPr/>
        <p:txBody>
          <a:body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682317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D4B0E3E-4247-418F-A1B9-DA2A57A37B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AC16B5-BA62-4FEB-8746-9F938B8B5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a:extLst>
              <a:ext uri="{FF2B5EF4-FFF2-40B4-BE49-F238E27FC236}">
                <a16:creationId xmlns:a16="http://schemas.microsoft.com/office/drawing/2014/main" id="{183E3DB3-9198-4A2E-98C2-355A8B283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a:extLst>
              <a:ext uri="{FF2B5EF4-FFF2-40B4-BE49-F238E27FC236}">
                <a16:creationId xmlns:a16="http://schemas.microsoft.com/office/drawing/2014/main" id="{B1F385F4-C64A-446C-9A61-C6F8177C7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3038128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D4B0E3E-4247-418F-A1B9-DA2A57A37B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AC16B5-BA62-4FEB-8746-9F938B8B5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93B943A-9771-46BC-9376-71347E48D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CB0DA-7A39-4503-90A2-E14BED031C0A}" type="datetimeFigureOut">
              <a:rPr kumimoji="1" lang="ja-JP" altLang="en-US" smtClean="0"/>
              <a:t>2023/1/5</a:t>
            </a:fld>
            <a:endParaRPr kumimoji="1" lang="ja-JP" altLang="en-US"/>
          </a:p>
        </p:txBody>
      </p:sp>
      <p:sp>
        <p:nvSpPr>
          <p:cNvPr id="5" name="フッター プレースホルダー 4">
            <a:extLst>
              <a:ext uri="{FF2B5EF4-FFF2-40B4-BE49-F238E27FC236}">
                <a16:creationId xmlns:a16="http://schemas.microsoft.com/office/drawing/2014/main" id="{183E3DB3-9198-4A2E-98C2-355A8B283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B1F385F4-C64A-446C-9A61-C6F8177C7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0D68E-7D2E-4F5D-A847-27C3048D5F6A}" type="slidenum">
              <a:rPr kumimoji="1" lang="ja-JP" altLang="en-US" smtClean="0"/>
              <a:t>‹#›</a:t>
            </a:fld>
            <a:endParaRPr kumimoji="1" lang="ja-JP" altLang="en-US"/>
          </a:p>
        </p:txBody>
      </p:sp>
      <p:sp>
        <p:nvSpPr>
          <p:cNvPr id="8" name="テキスト ボックス 7">
            <a:extLst>
              <a:ext uri="{FF2B5EF4-FFF2-40B4-BE49-F238E27FC236}">
                <a16:creationId xmlns:a16="http://schemas.microsoft.com/office/drawing/2014/main" id="{07A119C6-89B7-4A42-AAA2-446A62A0DB8B}"/>
              </a:ext>
            </a:extLst>
          </p:cNvPr>
          <p:cNvSpPr txBox="1"/>
          <p:nvPr userDrawn="1"/>
        </p:nvSpPr>
        <p:spPr>
          <a:xfrm>
            <a:off x="0" y="6639252"/>
            <a:ext cx="6096000" cy="261610"/>
          </a:xfrm>
          <a:prstGeom prst="rect">
            <a:avLst/>
          </a:prstGeom>
          <a:noFill/>
        </p:spPr>
        <p:txBody>
          <a:bodyPr wrap="square">
            <a:spAutoFit/>
          </a:bodyPr>
          <a:lstStyle/>
          <a:p>
            <a:r>
              <a:rPr lang="en-US" altLang="ja-JP" sz="1100" b="0" i="0" dirty="0">
                <a:solidFill>
                  <a:srgbClr val="303030"/>
                </a:solidFill>
                <a:effectLst/>
                <a:latin typeface="Arial" panose="020B0604020202020204" pitchFamily="34" charset="0"/>
              </a:rPr>
              <a:t>MI-CET-0006-JP</a:t>
            </a:r>
            <a:endParaRPr lang="ja-JP" altLang="en-US" sz="1100" dirty="0"/>
          </a:p>
        </p:txBody>
      </p:sp>
    </p:spTree>
    <p:extLst>
      <p:ext uri="{BB962C8B-B14F-4D97-AF65-F5344CB8AC3E}">
        <p14:creationId xmlns:p14="http://schemas.microsoft.com/office/powerpoint/2010/main" val="37753268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D4B0E3E-4247-418F-A1B9-DA2A57A37B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1AC16B5-BA62-4FEB-8746-9F938B8B52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93B943A-9771-46BC-9376-71347E48DD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CB0DA-7A39-4503-90A2-E14BED031C0A}" type="datetimeFigureOut">
              <a:rPr kumimoji="1" lang="ja-JP" altLang="en-US" smtClean="0"/>
              <a:t>2023/1/5</a:t>
            </a:fld>
            <a:endParaRPr kumimoji="1" lang="ja-JP" altLang="en-US" dirty="0"/>
          </a:p>
        </p:txBody>
      </p:sp>
      <p:sp>
        <p:nvSpPr>
          <p:cNvPr id="5" name="フッター プレースホルダー 4">
            <a:extLst>
              <a:ext uri="{FF2B5EF4-FFF2-40B4-BE49-F238E27FC236}">
                <a16:creationId xmlns:a16="http://schemas.microsoft.com/office/drawing/2014/main" id="{183E3DB3-9198-4A2E-98C2-355A8B283F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a:extLst>
              <a:ext uri="{FF2B5EF4-FFF2-40B4-BE49-F238E27FC236}">
                <a16:creationId xmlns:a16="http://schemas.microsoft.com/office/drawing/2014/main" id="{B1F385F4-C64A-446C-9A61-C6F8177C7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50D68E-7D2E-4F5D-A847-27C3048D5F6A}" type="slidenum">
              <a:rPr kumimoji="1" lang="ja-JP" altLang="en-US" smtClean="0"/>
              <a:t>‹#›</a:t>
            </a:fld>
            <a:endParaRPr kumimoji="1" lang="ja-JP" altLang="en-US" dirty="0"/>
          </a:p>
        </p:txBody>
      </p:sp>
    </p:spTree>
    <p:extLst>
      <p:ext uri="{BB962C8B-B14F-4D97-AF65-F5344CB8AC3E}">
        <p14:creationId xmlns:p14="http://schemas.microsoft.com/office/powerpoint/2010/main" val="175084977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BC895857-9BE8-4A2D-8683-9910716322D5}"/>
              </a:ext>
            </a:extLst>
          </p:cNvPr>
          <p:cNvGrpSpPr/>
          <p:nvPr/>
        </p:nvGrpSpPr>
        <p:grpSpPr>
          <a:xfrm>
            <a:off x="7461096" y="1032438"/>
            <a:ext cx="4425755" cy="3286579"/>
            <a:chOff x="278346" y="1337261"/>
            <a:chExt cx="4425755" cy="3286579"/>
          </a:xfrm>
        </p:grpSpPr>
        <p:pic>
          <p:nvPicPr>
            <p:cNvPr id="11" name="Picture 2">
              <a:extLst>
                <a:ext uri="{FF2B5EF4-FFF2-40B4-BE49-F238E27FC236}">
                  <a16:creationId xmlns:a16="http://schemas.microsoft.com/office/drawing/2014/main" id="{F2296469-188F-41D1-A4B6-4D01327C6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46" y="1337261"/>
              <a:ext cx="4425755" cy="328657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テキスト ボックス 11">
              <a:extLst>
                <a:ext uri="{FF2B5EF4-FFF2-40B4-BE49-F238E27FC236}">
                  <a16:creationId xmlns:a16="http://schemas.microsoft.com/office/drawing/2014/main" id="{3E9AB337-A747-4809-88C6-FFF6A211DEDC}"/>
                </a:ext>
              </a:extLst>
            </p:cNvPr>
            <p:cNvSpPr txBox="1"/>
            <p:nvPr/>
          </p:nvSpPr>
          <p:spPr>
            <a:xfrm>
              <a:off x="362310" y="1464444"/>
              <a:ext cx="1645920" cy="646331"/>
            </a:xfrm>
            <a:prstGeom prst="rect">
              <a:avLst/>
            </a:prstGeom>
            <a:solidFill>
              <a:schemeClr val="bg1">
                <a:alpha val="7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prstClr val="black"/>
                  </a:solidFill>
                  <a:effectLst/>
                  <a:uLnTx/>
                  <a:uFillTx/>
                  <a:latin typeface="Century Gothic"/>
                  <a:ea typeface="メイリオ"/>
                  <a:cs typeface="+mn-cs"/>
                </a:rPr>
                <a:t>尿グラム染色</a:t>
              </a:r>
              <a:endParaRPr kumimoji="1" lang="en-US" altLang="ja-JP" sz="1800" b="0" i="0" u="none" strike="noStrike" kern="1200" cap="none" spc="0" normalizeH="0" baseline="0" noProof="0">
                <a:ln>
                  <a:noFill/>
                </a:ln>
                <a:solidFill>
                  <a:prstClr val="black"/>
                </a:solidFill>
                <a:effectLst/>
                <a:uLnTx/>
                <a:uFillTx/>
                <a:latin typeface="Century Gothic"/>
                <a:ea typeface="メイリオ"/>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a:ln>
                    <a:noFill/>
                  </a:ln>
                  <a:solidFill>
                    <a:prstClr val="black"/>
                  </a:solidFill>
                  <a:effectLst/>
                  <a:uLnTx/>
                  <a:uFillTx/>
                  <a:latin typeface="Century Gothic"/>
                  <a:ea typeface="メイリオ"/>
                  <a:cs typeface="+mn-cs"/>
                </a:rPr>
                <a:t>(</a:t>
              </a:r>
              <a:r>
                <a:rPr kumimoji="1" lang="ja-JP" altLang="en-US" sz="1800" b="0" i="0" u="none" strike="noStrike" kern="1200" cap="none" spc="0" normalizeH="0" baseline="0" noProof="0">
                  <a:ln>
                    <a:noFill/>
                  </a:ln>
                  <a:solidFill>
                    <a:prstClr val="black"/>
                  </a:solidFill>
                  <a:effectLst/>
                  <a:uLnTx/>
                  <a:uFillTx/>
                  <a:latin typeface="Century Gothic"/>
                  <a:ea typeface="メイリオ"/>
                  <a:cs typeface="+mn-cs"/>
                </a:rPr>
                <a:t>再診時</a:t>
              </a:r>
              <a:r>
                <a:rPr kumimoji="1" lang="en-US" altLang="ja-JP" sz="1800" b="0" i="0" u="none" strike="noStrike" kern="1200" cap="none" spc="0" normalizeH="0" baseline="0" noProof="0">
                  <a:ln>
                    <a:noFill/>
                  </a:ln>
                  <a:solidFill>
                    <a:prstClr val="black"/>
                  </a:solidFill>
                  <a:effectLst/>
                  <a:uLnTx/>
                  <a:uFillTx/>
                  <a:latin typeface="Century Gothic"/>
                  <a:ea typeface="メイリオ"/>
                  <a:cs typeface="+mn-cs"/>
                </a:rPr>
                <a:t>)</a:t>
              </a:r>
              <a:endParaRPr kumimoji="1" lang="ja-JP" altLang="en-US" sz="1800" b="0" i="0" u="none" strike="noStrike" kern="1200" cap="none" spc="0" normalizeH="0" baseline="0" noProof="0">
                <a:ln>
                  <a:noFill/>
                </a:ln>
                <a:solidFill>
                  <a:prstClr val="black"/>
                </a:solidFill>
                <a:effectLst/>
                <a:uLnTx/>
                <a:uFillTx/>
                <a:latin typeface="Century Gothic"/>
                <a:ea typeface="メイリオ"/>
                <a:cs typeface="+mn-cs"/>
              </a:endParaRPr>
            </a:p>
          </p:txBody>
        </p:sp>
      </p:grpSp>
      <p:sp>
        <p:nvSpPr>
          <p:cNvPr id="2" name="テキスト ボックス 1">
            <a:extLst>
              <a:ext uri="{FF2B5EF4-FFF2-40B4-BE49-F238E27FC236}">
                <a16:creationId xmlns:a16="http://schemas.microsoft.com/office/drawing/2014/main" id="{CCB5A3C9-2107-4766-8FA3-485CD823D681}"/>
              </a:ext>
            </a:extLst>
          </p:cNvPr>
          <p:cNvSpPr txBox="1"/>
          <p:nvPr/>
        </p:nvSpPr>
        <p:spPr>
          <a:xfrm>
            <a:off x="272492" y="234538"/>
            <a:ext cx="757130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グラム染色は抗菌薬の</a:t>
            </a:r>
            <a:r>
              <a:rPr kumimoji="1" lang="ja-JP" altLang="en-US"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効果判定に役立つ</a:t>
            </a:r>
          </a:p>
        </p:txBody>
      </p:sp>
      <p:sp>
        <p:nvSpPr>
          <p:cNvPr id="4" name="テキスト ボックス 3">
            <a:extLst>
              <a:ext uri="{FF2B5EF4-FFF2-40B4-BE49-F238E27FC236}">
                <a16:creationId xmlns:a16="http://schemas.microsoft.com/office/drawing/2014/main" id="{A37A3D85-CBB0-4BF2-9501-3367753CA5EF}"/>
              </a:ext>
            </a:extLst>
          </p:cNvPr>
          <p:cNvSpPr txBox="1"/>
          <p:nvPr/>
        </p:nvSpPr>
        <p:spPr>
          <a:xfrm>
            <a:off x="248696" y="1048558"/>
            <a:ext cx="7044734" cy="21236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患者背景 </a:t>
            </a: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73</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歳の男性、尿管がんで尿管ステント留置中</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カ月前にも尿路感染症で抗菌薬の処方を受けていた</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日前に発熱と腰痛で受診し、尿路感染症の診断でキノロン系抗菌薬の処方を受けたが改善乏しく、再診した</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来院時、悪寒戦慄を伴う発熱と血圧低下が見られた</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体温</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39.4℃</a:t>
            </a:r>
            <a:r>
              <a:rPr kumimoji="1" lang="ja-JP" altLang="en-US" sz="16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脈拍</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114</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回</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分、呼吸数</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24</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回</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分、血圧</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78/42mmHg</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白血球</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19,200/</a:t>
            </a:r>
            <a:r>
              <a:rPr kumimoji="1" lang="en-US" altLang="ja-JP" sz="16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μL</a:t>
            </a:r>
            <a:r>
              <a:rPr kumimoji="1" lang="ja-JP" altLang="en-US" sz="1600" b="0" i="0" u="none" strike="noStrike" kern="1200" cap="none" spc="0" normalizeH="0" baseline="0" noProof="0" dirty="0" err="1">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CRP28.5mg/dL</a:t>
            </a:r>
            <a:endPar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B940022F-491F-499F-858B-5BE641823667}"/>
              </a:ext>
            </a:extLst>
          </p:cNvPr>
          <p:cNvSpPr txBox="1"/>
          <p:nvPr/>
        </p:nvSpPr>
        <p:spPr>
          <a:xfrm>
            <a:off x="248695" y="3925959"/>
            <a:ext cx="10328468" cy="113877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診断・経過 </a:t>
            </a:r>
            <a:r>
              <a:rPr kumimoji="1" lang="en-US" altLang="ja-JP" sz="20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頻脈、頻呼吸、血圧低下があり、敗血症性ショックが疑われる</a:t>
            </a:r>
            <a:endPar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キノロン系抗菌薬投与後にもかかわらず、 グラム陰性桿菌が認められる</a:t>
            </a:r>
            <a:endPar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ESBL</a:t>
            </a:r>
            <a:r>
              <a:rPr kumimoji="1" lang="ja-JP" altLang="en-US"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産生菌の可能性を疑い、カルバペネム系抗菌薬を投与し、後日、尿培養から</a:t>
            </a:r>
            <a:r>
              <a:rPr kumimoji="1" lang="en-US" altLang="ja-JP"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ESBL</a:t>
            </a:r>
            <a:r>
              <a:rPr kumimoji="1" lang="ja-JP" altLang="en-US"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産生菌が分離された</a:t>
            </a:r>
          </a:p>
        </p:txBody>
      </p:sp>
      <p:sp>
        <p:nvSpPr>
          <p:cNvPr id="9" name="テキスト ボックス 8">
            <a:extLst>
              <a:ext uri="{FF2B5EF4-FFF2-40B4-BE49-F238E27FC236}">
                <a16:creationId xmlns:a16="http://schemas.microsoft.com/office/drawing/2014/main" id="{64D9B53D-68B2-46E0-ACC8-0747A51E765F}"/>
              </a:ext>
            </a:extLst>
          </p:cNvPr>
          <p:cNvSpPr txBox="1"/>
          <p:nvPr/>
        </p:nvSpPr>
        <p:spPr>
          <a:xfrm>
            <a:off x="248695" y="3238122"/>
            <a:ext cx="4288353"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0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グラム染色結果 </a:t>
            </a:r>
            <a:r>
              <a:rPr kumimoji="1" lang="en-US" altLang="ja-JP" sz="20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多数の好中球、グラム陰性桿菌が認められた</a:t>
            </a:r>
          </a:p>
        </p:txBody>
      </p:sp>
      <p:sp>
        <p:nvSpPr>
          <p:cNvPr id="10" name="四角形: 角を丸くする 9">
            <a:extLst>
              <a:ext uri="{FF2B5EF4-FFF2-40B4-BE49-F238E27FC236}">
                <a16:creationId xmlns:a16="http://schemas.microsoft.com/office/drawing/2014/main" id="{D306E6D6-A070-451E-BEB2-4712DA6F3F3F}"/>
              </a:ext>
            </a:extLst>
          </p:cNvPr>
          <p:cNvSpPr/>
          <p:nvPr/>
        </p:nvSpPr>
        <p:spPr>
          <a:xfrm>
            <a:off x="1630836" y="5177551"/>
            <a:ext cx="9360817" cy="1034715"/>
          </a:xfrm>
          <a:prstGeom prst="roundRect">
            <a:avLst/>
          </a:prstGeom>
          <a:solidFill>
            <a:schemeClr val="accent6">
              <a:lumMod val="60000"/>
              <a:lumOff val="4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2F08B583-5406-424A-BE07-089C3AA8AE0F}"/>
              </a:ext>
            </a:extLst>
          </p:cNvPr>
          <p:cNvSpPr txBox="1"/>
          <p:nvPr/>
        </p:nvSpPr>
        <p:spPr>
          <a:xfrm>
            <a:off x="2080514" y="5234113"/>
            <a:ext cx="873203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抗菌薬投与後にもう一度グラム染色をして菌が消えていなければ、抗菌薬が効いていないことを考える。</a:t>
            </a:r>
          </a:p>
        </p:txBody>
      </p:sp>
      <p:sp>
        <p:nvSpPr>
          <p:cNvPr id="14" name="テキスト ボックス 13">
            <a:extLst>
              <a:ext uri="{FF2B5EF4-FFF2-40B4-BE49-F238E27FC236}">
                <a16:creationId xmlns:a16="http://schemas.microsoft.com/office/drawing/2014/main" id="{32119463-0CBC-4552-BAC0-2138EBBB35A0}"/>
              </a:ext>
            </a:extLst>
          </p:cNvPr>
          <p:cNvSpPr txBox="1"/>
          <p:nvPr/>
        </p:nvSpPr>
        <p:spPr>
          <a:xfrm rot="19408450">
            <a:off x="1414023" y="5137607"/>
            <a:ext cx="89159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ポイント</a:t>
            </a:r>
          </a:p>
        </p:txBody>
      </p:sp>
      <p:sp>
        <p:nvSpPr>
          <p:cNvPr id="15" name="テキスト ボックス 14">
            <a:extLst>
              <a:ext uri="{FF2B5EF4-FFF2-40B4-BE49-F238E27FC236}">
                <a16:creationId xmlns:a16="http://schemas.microsoft.com/office/drawing/2014/main" id="{0AABB857-363A-4594-8A72-74A802712686}"/>
              </a:ext>
            </a:extLst>
          </p:cNvPr>
          <p:cNvSpPr txBox="1"/>
          <p:nvPr/>
        </p:nvSpPr>
        <p:spPr>
          <a:xfrm>
            <a:off x="5618287" y="6430305"/>
            <a:ext cx="6494085"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本記事の症例は、個人を識別あるいは特定できないよう一部情報を加工、変更しています</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提供：佐賀大学附属病院 感染制御部 副部長　濵田 洋平 先生</a:t>
            </a:r>
          </a:p>
        </p:txBody>
      </p:sp>
    </p:spTree>
    <p:extLst>
      <p:ext uri="{BB962C8B-B14F-4D97-AF65-F5344CB8AC3E}">
        <p14:creationId xmlns:p14="http://schemas.microsoft.com/office/powerpoint/2010/main" val="123730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79F8979D-5981-437A-94D3-2C0CB1C03F08}"/>
              </a:ext>
            </a:extLst>
          </p:cNvPr>
          <p:cNvGrpSpPr/>
          <p:nvPr/>
        </p:nvGrpSpPr>
        <p:grpSpPr>
          <a:xfrm>
            <a:off x="7397560" y="989640"/>
            <a:ext cx="4545745" cy="3318429"/>
            <a:chOff x="387081" y="1322901"/>
            <a:chExt cx="4368826" cy="3189277"/>
          </a:xfrm>
        </p:grpSpPr>
        <p:pic>
          <p:nvPicPr>
            <p:cNvPr id="11" name="Picture 2">
              <a:extLst>
                <a:ext uri="{FF2B5EF4-FFF2-40B4-BE49-F238E27FC236}">
                  <a16:creationId xmlns:a16="http://schemas.microsoft.com/office/drawing/2014/main" id="{B5EB65DA-6E08-4731-858F-A54C66CF05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87081" y="1322901"/>
              <a:ext cx="4368826" cy="31892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テキスト ボックス 11">
              <a:extLst>
                <a:ext uri="{FF2B5EF4-FFF2-40B4-BE49-F238E27FC236}">
                  <a16:creationId xmlns:a16="http://schemas.microsoft.com/office/drawing/2014/main" id="{41C0E897-1B8C-458C-BE2C-AEB8CE2D84B5}"/>
                </a:ext>
              </a:extLst>
            </p:cNvPr>
            <p:cNvSpPr txBox="1"/>
            <p:nvPr/>
          </p:nvSpPr>
          <p:spPr>
            <a:xfrm>
              <a:off x="540214" y="1442682"/>
              <a:ext cx="1645920" cy="369332"/>
            </a:xfrm>
            <a:prstGeom prst="rect">
              <a:avLst/>
            </a:prstGeom>
            <a:solidFill>
              <a:schemeClr val="bg1">
                <a:alpha val="70000"/>
              </a:schemeClr>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entury Gothic"/>
                  <a:ea typeface="メイリオ"/>
                  <a:cs typeface="+mn-cs"/>
                </a:rPr>
                <a:t>尿グラム染色</a:t>
              </a:r>
              <a:endParaRPr kumimoji="1" lang="en-US" altLang="ja-JP" sz="1800" b="0" i="0" u="none" strike="noStrike" kern="1200" cap="none" spc="0" normalizeH="0" baseline="0" noProof="0" dirty="0">
                <a:ln>
                  <a:noFill/>
                </a:ln>
                <a:solidFill>
                  <a:prstClr val="black"/>
                </a:solidFill>
                <a:effectLst/>
                <a:uLnTx/>
                <a:uFillTx/>
                <a:latin typeface="Century Gothic"/>
                <a:ea typeface="メイリオ"/>
                <a:cs typeface="+mn-cs"/>
              </a:endParaRPr>
            </a:p>
          </p:txBody>
        </p:sp>
      </p:grpSp>
      <p:sp>
        <p:nvSpPr>
          <p:cNvPr id="2" name="テキスト ボックス 1">
            <a:extLst>
              <a:ext uri="{FF2B5EF4-FFF2-40B4-BE49-F238E27FC236}">
                <a16:creationId xmlns:a16="http://schemas.microsoft.com/office/drawing/2014/main" id="{CCB5A3C9-2107-4766-8FA3-485CD823D681}"/>
              </a:ext>
            </a:extLst>
          </p:cNvPr>
          <p:cNvSpPr txBox="1"/>
          <p:nvPr/>
        </p:nvSpPr>
        <p:spPr>
          <a:xfrm>
            <a:off x="272492" y="234538"/>
            <a:ext cx="816762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グラム染色は抗菌薬の効果判定に有用</a:t>
            </a:r>
            <a:r>
              <a:rPr kumimoji="1" lang="en-US" altLang="ja-JP"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endPar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A37A3D85-CBB0-4BF2-9501-3367753CA5EF}"/>
              </a:ext>
            </a:extLst>
          </p:cNvPr>
          <p:cNvSpPr txBox="1"/>
          <p:nvPr/>
        </p:nvSpPr>
        <p:spPr>
          <a:xfrm>
            <a:off x="272492" y="1327479"/>
            <a:ext cx="7044734" cy="13542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患者背景 </a:t>
            </a: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82</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歳、男性。脳出血で入院、尿道カテーテル留置中</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入院</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10</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日目に</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38℃</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台の発熱あり</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尿検査で白血球、亜硝酸塩が陽性であり、尿路感染症が疑われたため、尿グラム染色を施行した</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B940022F-491F-499F-858B-5BE641823667}"/>
              </a:ext>
            </a:extLst>
          </p:cNvPr>
          <p:cNvSpPr txBox="1"/>
          <p:nvPr/>
        </p:nvSpPr>
        <p:spPr>
          <a:xfrm>
            <a:off x="272492" y="4281663"/>
            <a:ext cx="7810804"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診断・経過 </a:t>
            </a: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グラム陰性桿菌による尿路感染症疑いとして、</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
                <a:srgbClr val="008080"/>
              </a:buClr>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抗菌薬投与を開始した</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E0711591-B38A-44E8-870B-BB0DD1E4B5C4}"/>
              </a:ext>
            </a:extLst>
          </p:cNvPr>
          <p:cNvSpPr txBox="1"/>
          <p:nvPr/>
        </p:nvSpPr>
        <p:spPr>
          <a:xfrm>
            <a:off x="4646345" y="6361852"/>
            <a:ext cx="7545655" cy="52322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本記事の症例は、個人を識別あるいは特定できないよう一部情報を加工、変更しています</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提供：佐賀大学附属病院 感染制御部 副部長 濵田 洋平 先生</a:t>
            </a:r>
          </a:p>
        </p:txBody>
      </p:sp>
      <p:sp>
        <p:nvSpPr>
          <p:cNvPr id="9" name="テキスト ボックス 8">
            <a:extLst>
              <a:ext uri="{FF2B5EF4-FFF2-40B4-BE49-F238E27FC236}">
                <a16:creationId xmlns:a16="http://schemas.microsoft.com/office/drawing/2014/main" id="{64D9B53D-68B2-46E0-ACC8-0747A51E765F}"/>
              </a:ext>
            </a:extLst>
          </p:cNvPr>
          <p:cNvSpPr txBox="1"/>
          <p:nvPr/>
        </p:nvSpPr>
        <p:spPr>
          <a:xfrm>
            <a:off x="272492" y="3159500"/>
            <a:ext cx="7068531"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グラム染色結果 </a:t>
            </a: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多数の好中球とグラム陰性桿菌がみられた</a:t>
            </a:r>
          </a:p>
        </p:txBody>
      </p:sp>
      <p:sp>
        <p:nvSpPr>
          <p:cNvPr id="10" name="テキスト ボックス 9">
            <a:extLst>
              <a:ext uri="{FF2B5EF4-FFF2-40B4-BE49-F238E27FC236}">
                <a16:creationId xmlns:a16="http://schemas.microsoft.com/office/drawing/2014/main" id="{2AAB658F-495B-4BC5-AA79-3FD77FFBC4BA}"/>
              </a:ext>
            </a:extLst>
          </p:cNvPr>
          <p:cNvSpPr txBox="1"/>
          <p:nvPr/>
        </p:nvSpPr>
        <p:spPr>
          <a:xfrm>
            <a:off x="59452" y="6623462"/>
            <a:ext cx="142998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MI-CET-0024-JP</a:t>
            </a:r>
            <a:endPar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527988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7166327B-FB4C-43FC-86CE-305D33895C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2589" y="1091807"/>
            <a:ext cx="4486122" cy="33302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テキスト ボックス 4">
            <a:extLst>
              <a:ext uri="{FF2B5EF4-FFF2-40B4-BE49-F238E27FC236}">
                <a16:creationId xmlns:a16="http://schemas.microsoft.com/office/drawing/2014/main" id="{B940022F-491F-499F-858B-5BE641823667}"/>
              </a:ext>
            </a:extLst>
          </p:cNvPr>
          <p:cNvSpPr txBox="1"/>
          <p:nvPr/>
        </p:nvSpPr>
        <p:spPr>
          <a:xfrm>
            <a:off x="271570" y="3612651"/>
            <a:ext cx="734620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診断・経過 </a:t>
            </a: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抗菌薬は有効と判断し、感受性検査結果に応じて</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de-escalation</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を行った</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発熱が持続する原因として、薬剤熱など非感染症の可能性も示唆された</a:t>
            </a:r>
          </a:p>
        </p:txBody>
      </p:sp>
      <p:sp>
        <p:nvSpPr>
          <p:cNvPr id="9" name="テキスト ボックス 8">
            <a:extLst>
              <a:ext uri="{FF2B5EF4-FFF2-40B4-BE49-F238E27FC236}">
                <a16:creationId xmlns:a16="http://schemas.microsoft.com/office/drawing/2014/main" id="{64D9B53D-68B2-46E0-ACC8-0747A51E765F}"/>
              </a:ext>
            </a:extLst>
          </p:cNvPr>
          <p:cNvSpPr txBox="1"/>
          <p:nvPr/>
        </p:nvSpPr>
        <p:spPr>
          <a:xfrm>
            <a:off x="271570" y="2817220"/>
            <a:ext cx="7068531"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グラム染色結果 </a:t>
            </a:r>
            <a:r>
              <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好中球は多数みられたが、菌はみられなかった</a:t>
            </a:r>
          </a:p>
        </p:txBody>
      </p:sp>
      <p:sp>
        <p:nvSpPr>
          <p:cNvPr id="12" name="テキスト ボックス 11">
            <a:extLst>
              <a:ext uri="{FF2B5EF4-FFF2-40B4-BE49-F238E27FC236}">
                <a16:creationId xmlns:a16="http://schemas.microsoft.com/office/drawing/2014/main" id="{38F8EF30-1407-4B68-85C0-3931BF7351CA}"/>
              </a:ext>
            </a:extLst>
          </p:cNvPr>
          <p:cNvSpPr txBox="1"/>
          <p:nvPr/>
        </p:nvSpPr>
        <p:spPr>
          <a:xfrm>
            <a:off x="7569080" y="1173879"/>
            <a:ext cx="1645920" cy="646331"/>
          </a:xfrm>
          <a:prstGeom prst="rect">
            <a:avLst/>
          </a:prstGeom>
          <a:solidFill>
            <a:schemeClr val="bg1">
              <a:alpha val="7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entury Gothic"/>
                <a:ea typeface="メイリオ"/>
                <a:cs typeface="+mn-cs"/>
              </a:rPr>
              <a:t>尿グラム染色</a:t>
            </a:r>
            <a:endParaRPr kumimoji="1" lang="en-US" altLang="ja-JP" sz="1800" b="0" i="0" u="none" strike="noStrike" kern="1200" cap="none" spc="0" normalizeH="0" baseline="0" noProof="0" dirty="0">
              <a:ln>
                <a:noFill/>
              </a:ln>
              <a:solidFill>
                <a:prstClr val="black"/>
              </a:solidFill>
              <a:effectLst/>
              <a:uLnTx/>
              <a:uFillTx/>
              <a:latin typeface="Century Gothic"/>
              <a:ea typeface="メイリオ"/>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entury Gothic"/>
                <a:ea typeface="メイリオ"/>
                <a:cs typeface="+mn-cs"/>
              </a:rPr>
              <a:t>(</a:t>
            </a:r>
            <a:r>
              <a:rPr kumimoji="1" lang="ja-JP" altLang="en-US" sz="1800" b="0" i="0" u="none" strike="noStrike" kern="1200" cap="none" spc="0" normalizeH="0" baseline="0" noProof="0" dirty="0">
                <a:ln>
                  <a:noFill/>
                </a:ln>
                <a:solidFill>
                  <a:prstClr val="black"/>
                </a:solidFill>
                <a:effectLst/>
                <a:uLnTx/>
                <a:uFillTx/>
                <a:latin typeface="Century Gothic"/>
                <a:ea typeface="メイリオ"/>
                <a:cs typeface="+mn-cs"/>
              </a:rPr>
              <a:t>抗菌薬</a:t>
            </a:r>
            <a:r>
              <a:rPr kumimoji="1" lang="en-US" altLang="ja-JP" sz="1800" b="0" i="0" u="none" strike="noStrike" kern="1200" cap="none" spc="0" normalizeH="0" baseline="0" noProof="0" dirty="0">
                <a:ln>
                  <a:noFill/>
                </a:ln>
                <a:solidFill>
                  <a:prstClr val="black"/>
                </a:solidFill>
                <a:effectLst/>
                <a:uLnTx/>
                <a:uFillTx/>
                <a:latin typeface="Century Gothic"/>
                <a:ea typeface="メイリオ"/>
                <a:cs typeface="+mn-cs"/>
              </a:rPr>
              <a:t>4</a:t>
            </a:r>
            <a:r>
              <a:rPr kumimoji="1" lang="ja-JP" altLang="en-US" sz="1800" b="0" i="0" u="none" strike="noStrike" kern="1200" cap="none" spc="0" normalizeH="0" baseline="0" noProof="0" dirty="0">
                <a:ln>
                  <a:noFill/>
                </a:ln>
                <a:solidFill>
                  <a:prstClr val="black"/>
                </a:solidFill>
                <a:effectLst/>
                <a:uLnTx/>
                <a:uFillTx/>
                <a:latin typeface="Century Gothic"/>
                <a:ea typeface="メイリオ"/>
                <a:cs typeface="+mn-cs"/>
              </a:rPr>
              <a:t>日目</a:t>
            </a:r>
            <a:r>
              <a:rPr kumimoji="1" lang="en-US" altLang="ja-JP" sz="1800" b="0" i="0" u="none" strike="noStrike" kern="1200" cap="none" spc="0" normalizeH="0" baseline="0" noProof="0" dirty="0">
                <a:ln>
                  <a:noFill/>
                </a:ln>
                <a:solidFill>
                  <a:prstClr val="black"/>
                </a:solidFill>
                <a:effectLst/>
                <a:uLnTx/>
                <a:uFillTx/>
                <a:latin typeface="Century Gothic"/>
                <a:ea typeface="メイリオ"/>
                <a:cs typeface="+mn-cs"/>
              </a:rPr>
              <a:t>)</a:t>
            </a:r>
            <a:endParaRPr kumimoji="1" lang="ja-JP" altLang="en-US" sz="1800" b="0" i="0" u="none" strike="noStrike" kern="1200" cap="none" spc="0" normalizeH="0" baseline="0" noProof="0" dirty="0">
              <a:ln>
                <a:noFill/>
              </a:ln>
              <a:solidFill>
                <a:prstClr val="black"/>
              </a:solidFill>
              <a:effectLst/>
              <a:uLnTx/>
              <a:uFillTx/>
              <a:latin typeface="Century Gothic"/>
              <a:ea typeface="メイリオ"/>
              <a:cs typeface="+mn-cs"/>
            </a:endParaRPr>
          </a:p>
        </p:txBody>
      </p:sp>
      <p:sp>
        <p:nvSpPr>
          <p:cNvPr id="3" name="正方形/長方形 2"/>
          <p:cNvSpPr/>
          <p:nvPr/>
        </p:nvSpPr>
        <p:spPr>
          <a:xfrm>
            <a:off x="271570" y="1179736"/>
            <a:ext cx="7068531" cy="1354217"/>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抗菌薬投与</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4</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日目も</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38℃</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台の発熱が持続している</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白血球 </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8800/μL</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CRP 5.4mg/dL</a:t>
            </a: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と炎症所見は横ばいである</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尿培養は大腸菌と同定され、感受性は良好であった</a:t>
            </a: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
                <a:srgbClr val="008080"/>
              </a:buClr>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285750" marR="0" lvl="0" indent="-285750" algn="l" defTabSz="914400" rtl="0" eaLnBrk="1" fontAlgn="auto" latinLnBrk="0" hangingPunct="1">
              <a:lnSpc>
                <a:spcPct val="100000"/>
              </a:lnSpc>
              <a:spcBef>
                <a:spcPts val="0"/>
              </a:spcBef>
              <a:spcAft>
                <a:spcPts val="0"/>
              </a:spcAft>
              <a:buClr>
                <a:srgbClr val="008080"/>
              </a:buClr>
              <a:buSzTx/>
              <a:buFont typeface="Wingdings" panose="05000000000000000000" pitchFamily="2" charset="2"/>
              <a:buChar char="l"/>
              <a:tabLst/>
              <a:defRPr/>
            </a:pPr>
            <a:r>
              <a:rPr kumimoji="1" lang="ja-JP" altLang="en-US" sz="16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抗菌薬の治療効果判定として、尿のグラム染色を再検した</a:t>
            </a:r>
          </a:p>
        </p:txBody>
      </p:sp>
      <p:sp>
        <p:nvSpPr>
          <p:cNvPr id="13" name="四角形: 角を丸くする 7">
            <a:extLst>
              <a:ext uri="{FF2B5EF4-FFF2-40B4-BE49-F238E27FC236}">
                <a16:creationId xmlns:a16="http://schemas.microsoft.com/office/drawing/2014/main" id="{057542D2-825D-41CF-AFF6-CFC6CAB1C238}"/>
              </a:ext>
            </a:extLst>
          </p:cNvPr>
          <p:cNvSpPr/>
          <p:nvPr/>
        </p:nvSpPr>
        <p:spPr>
          <a:xfrm>
            <a:off x="676656" y="4804273"/>
            <a:ext cx="10789920" cy="1401546"/>
          </a:xfrm>
          <a:prstGeom prst="roundRect">
            <a:avLst/>
          </a:prstGeom>
          <a:solidFill>
            <a:schemeClr val="accent6">
              <a:lumMod val="60000"/>
              <a:lumOff val="4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7BF76224-ABE0-470B-A90B-D26C8D2F362A}"/>
              </a:ext>
            </a:extLst>
          </p:cNvPr>
          <p:cNvSpPr txBox="1"/>
          <p:nvPr/>
        </p:nvSpPr>
        <p:spPr>
          <a:xfrm>
            <a:off x="948226" y="4838367"/>
            <a:ext cx="10390334"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発熱が持続していてもグラム染色で菌が消失していれば、</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基本的に抗菌薬は有効と考えることができるため、</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より広域な抗菌薬に変更する必要性は低い。</a:t>
            </a:r>
            <a:endParaRPr kumimoji="1" lang="en-US" altLang="ja-JP" sz="28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E4154AFB-99F7-4FDA-8FE7-B5B2A0891E7A}"/>
              </a:ext>
            </a:extLst>
          </p:cNvPr>
          <p:cNvSpPr txBox="1"/>
          <p:nvPr/>
        </p:nvSpPr>
        <p:spPr>
          <a:xfrm rot="19408450">
            <a:off x="284762" y="4770184"/>
            <a:ext cx="89159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P創英角ﾎﾟｯﾌﾟ体" panose="040B0A00000000000000" pitchFamily="50" charset="-128"/>
                <a:ea typeface="HGP創英角ﾎﾟｯﾌﾟ体" panose="040B0A00000000000000" pitchFamily="50" charset="-128"/>
                <a:cs typeface="+mn-cs"/>
              </a:rPr>
              <a:t>ポイント</a:t>
            </a:r>
          </a:p>
        </p:txBody>
      </p:sp>
      <p:sp>
        <p:nvSpPr>
          <p:cNvPr id="17" name="テキスト ボックス 16">
            <a:extLst>
              <a:ext uri="{FF2B5EF4-FFF2-40B4-BE49-F238E27FC236}">
                <a16:creationId xmlns:a16="http://schemas.microsoft.com/office/drawing/2014/main" id="{B577920A-4B11-4E4C-B290-03DCBFE5CC94}"/>
              </a:ext>
            </a:extLst>
          </p:cNvPr>
          <p:cNvSpPr txBox="1"/>
          <p:nvPr/>
        </p:nvSpPr>
        <p:spPr>
          <a:xfrm>
            <a:off x="4646345" y="6361852"/>
            <a:ext cx="7545655" cy="52322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本記事の症例は、個人を識別あるいは特定できないよう一部情報を加工、変更しています</a:t>
            </a: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提供：佐賀大学附属病院 感染制御部 副部長 濵田 洋平 先生</a:t>
            </a:r>
          </a:p>
        </p:txBody>
      </p:sp>
      <p:sp>
        <p:nvSpPr>
          <p:cNvPr id="18" name="テキスト ボックス 17">
            <a:extLst>
              <a:ext uri="{FF2B5EF4-FFF2-40B4-BE49-F238E27FC236}">
                <a16:creationId xmlns:a16="http://schemas.microsoft.com/office/drawing/2014/main" id="{5F7C8075-3753-4576-A4B9-00B71043858F}"/>
              </a:ext>
            </a:extLst>
          </p:cNvPr>
          <p:cNvSpPr txBox="1"/>
          <p:nvPr/>
        </p:nvSpPr>
        <p:spPr>
          <a:xfrm>
            <a:off x="271570" y="267021"/>
            <a:ext cx="816762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グラム染色は抗菌薬の効果判定に有用</a:t>
            </a:r>
            <a:r>
              <a:rPr kumimoji="1" lang="en-US" altLang="ja-JP"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(2/2)</a:t>
            </a:r>
            <a:endPar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815D84E7-E436-43F3-8725-0581A146F7EE}"/>
              </a:ext>
            </a:extLst>
          </p:cNvPr>
          <p:cNvSpPr txBox="1"/>
          <p:nvPr/>
        </p:nvSpPr>
        <p:spPr>
          <a:xfrm>
            <a:off x="59452" y="6623462"/>
            <a:ext cx="142998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rPr>
              <a:t>MI-CET-0024-JP</a:t>
            </a:r>
            <a:endParaRPr kumimoji="1" lang="ja-JP" altLang="en-US" sz="1100" b="0" i="0" u="none" strike="noStrike" kern="1200" cap="none" spc="0" normalizeH="0" baseline="0" noProof="0" dirty="0">
              <a:ln>
                <a:noFill/>
              </a:ln>
              <a:solidFill>
                <a:prstClr val="black"/>
              </a:solidFill>
              <a:effectLst/>
              <a:uLnTx/>
              <a:uFillTx/>
              <a:latin typeface="Arial" panose="020B0604020202020204" pitchFamily="34" charset="0"/>
              <a:ea typeface="游ゴシック" panose="020B0400000000000000" pitchFamily="50" charset="-128"/>
              <a:cs typeface="Arial" panose="020B0604020202020204" pitchFamily="34" charset="0"/>
            </a:endParaRPr>
          </a:p>
        </p:txBody>
      </p:sp>
    </p:spTree>
    <p:extLst>
      <p:ext uri="{BB962C8B-B14F-4D97-AF65-F5344CB8AC3E}">
        <p14:creationId xmlns:p14="http://schemas.microsoft.com/office/powerpoint/2010/main" val="382223868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a10f9ac0-5937-4b4f-b459-96aedd9ed2c5" origin="userSelected">
  <element uid="72a5d865-2c9e-41bb-b8a0-b31322cd1ede" value=""/>
</sisl>
</file>

<file path=customXml/itemProps1.xml><?xml version="1.0" encoding="utf-8"?>
<ds:datastoreItem xmlns:ds="http://schemas.openxmlformats.org/officeDocument/2006/customXml" ds:itemID="{6912C6ED-16AC-4E89-A1EA-B6E5C1A83DCE}">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0</TotalTime>
  <Words>598</Words>
  <Application>Microsoft Office PowerPoint</Application>
  <PresentationFormat>ワイド画面</PresentationFormat>
  <Paragraphs>57</Paragraphs>
  <Slides>3</Slides>
  <Notes>3</Notes>
  <HiddenSlides>0</HiddenSlides>
  <MMClips>0</MMClips>
  <ScaleCrop>false</ScaleCrop>
  <HeadingPairs>
    <vt:vector size="6" baseType="variant">
      <vt:variant>
        <vt:lpstr>使用されているフォント</vt:lpstr>
      </vt:variant>
      <vt:variant>
        <vt:i4>6</vt:i4>
      </vt:variant>
      <vt:variant>
        <vt:lpstr>テーマ</vt:lpstr>
      </vt:variant>
      <vt:variant>
        <vt:i4>3</vt:i4>
      </vt:variant>
      <vt:variant>
        <vt:lpstr>スライド タイトル</vt:lpstr>
      </vt:variant>
      <vt:variant>
        <vt:i4>3</vt:i4>
      </vt:variant>
    </vt:vector>
  </HeadingPairs>
  <TitlesOfParts>
    <vt:vector size="12" baseType="lpstr">
      <vt:lpstr>HGP創英角ﾎﾟｯﾌﾟ体</vt:lpstr>
      <vt:lpstr>游ゴシック</vt:lpstr>
      <vt:lpstr>游ゴシック Light</vt:lpstr>
      <vt:lpstr>Arial</vt:lpstr>
      <vt:lpstr>Century Gothic</vt:lpstr>
      <vt:lpstr>Wingdings</vt:lpstr>
      <vt:lpstr>Office テーマ</vt:lpstr>
      <vt:lpstr>2_Office テーマ</vt:lpstr>
      <vt:lpstr>1_Office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2023-01-05T07:20:04Z</dcterms:created>
  <dcterms:modified xsi:type="dcterms:W3CDTF">2023-01-05T07:20:14Z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81acc0d-dcc4-4dc9-a2c5-be70b05a2fe6_Enabled">
    <vt:lpwstr>true</vt:lpwstr>
  </property>
  <property fmtid="{D5CDD505-2E9C-101B-9397-08002B2CF9AE}" pid="3" name="MSIP_Label_e81acc0d-dcc4-4dc9-a2c5-be70b05a2fe6_SetDate">
    <vt:lpwstr>2023-01-05T07:20:14Z</vt:lpwstr>
  </property>
  <property fmtid="{D5CDD505-2E9C-101B-9397-08002B2CF9AE}" pid="4" name="MSIP_Label_e81acc0d-dcc4-4dc9-a2c5-be70b05a2fe6_Method">
    <vt:lpwstr>Privileged</vt:lpwstr>
  </property>
  <property fmtid="{D5CDD505-2E9C-101B-9397-08002B2CF9AE}" pid="5" name="MSIP_Label_e81acc0d-dcc4-4dc9-a2c5-be70b05a2fe6_Name">
    <vt:lpwstr>e81acc0d-dcc4-4dc9-a2c5-be70b05a2fe6</vt:lpwstr>
  </property>
  <property fmtid="{D5CDD505-2E9C-101B-9397-08002B2CF9AE}" pid="6" name="MSIP_Label_e81acc0d-dcc4-4dc9-a2c5-be70b05a2fe6_SiteId">
    <vt:lpwstr>a00de4ec-48a8-43a6-be74-e31274e2060d</vt:lpwstr>
  </property>
  <property fmtid="{D5CDD505-2E9C-101B-9397-08002B2CF9AE}" pid="7" name="MSIP_Label_e81acc0d-dcc4-4dc9-a2c5-be70b05a2fe6_ActionId">
    <vt:lpwstr>85026a3e-b961-4320-9d09-4f370ce3801d</vt:lpwstr>
  </property>
  <property fmtid="{D5CDD505-2E9C-101B-9397-08002B2CF9AE}" pid="8" name="MSIP_Label_e81acc0d-dcc4-4dc9-a2c5-be70b05a2fe6_ContentBits">
    <vt:lpwstr>0</vt:lpwstr>
  </property>
  <property fmtid="{D5CDD505-2E9C-101B-9397-08002B2CF9AE}" pid="9" name="MerckAIPLabel">
    <vt:lpwstr>NotClassified</vt:lpwstr>
  </property>
  <property fmtid="{D5CDD505-2E9C-101B-9397-08002B2CF9AE}" pid="10" name="MerckAIPDataExchange">
    <vt:lpwstr>!MRKMIP@NotClassified</vt:lpwstr>
  </property>
</Properties>
</file>