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5"/>
  </p:notesMasterIdLst>
  <p:handoutMasterIdLst>
    <p:handoutMasterId r:id="rId16"/>
  </p:handoutMasterIdLst>
  <p:sldIdLst>
    <p:sldId id="256" r:id="rId6"/>
    <p:sldId id="319" r:id="rId7"/>
    <p:sldId id="375" r:id="rId8"/>
    <p:sldId id="370" r:id="rId9"/>
    <p:sldId id="371" r:id="rId10"/>
    <p:sldId id="373" r:id="rId11"/>
    <p:sldId id="374" r:id="rId12"/>
    <p:sldId id="372" r:id="rId13"/>
    <p:sldId id="376" r:id="rId1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12">
          <p15:clr>
            <a:srgbClr val="A4A3A4"/>
          </p15:clr>
        </p15:guide>
        <p15:guide id="2" orient="horz" pos="834">
          <p15:clr>
            <a:srgbClr val="A4A3A4"/>
          </p15:clr>
        </p15:guide>
        <p15:guide id="3" pos="2880">
          <p15:clr>
            <a:srgbClr val="A4A3A4"/>
          </p15:clr>
        </p15:guide>
        <p15:guide id="4" pos="924">
          <p15:clr>
            <a:srgbClr val="A4A3A4"/>
          </p15:clr>
        </p15:guide>
        <p15:guide id="5" pos="156">
          <p15:clr>
            <a:srgbClr val="A4A3A4"/>
          </p15:clr>
        </p15:guide>
        <p15:guide id="6" pos="5605">
          <p15:clr>
            <a:srgbClr val="A4A3A4"/>
          </p15:clr>
        </p15:guide>
      </p15:sldGuideLst>
    </p:ext>
    <p:ext uri="{2D200454-40CA-4A62-9FC3-DE9A4176ACB9}">
      <p15:notesGuideLst xmlns:p15="http://schemas.microsoft.com/office/powerpoint/2012/main">
        <p15:guide id="1" orient="horz" pos="3223">
          <p15:clr>
            <a:srgbClr val="A4A3A4"/>
          </p15:clr>
        </p15:guide>
        <p15:guide id="2" pos="223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fukuoka" initials="t" lastIdx="2" clrIdx="0"/>
  <p:cmAuthor id="1" name="ikeda tetsuro" initials="ikeda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D5D2"/>
    <a:srgbClr val="D8CAE4"/>
    <a:srgbClr val="D1ECFB"/>
    <a:srgbClr val="E1EEC4"/>
    <a:srgbClr val="EFF1F1"/>
    <a:srgbClr val="FCEEF0"/>
    <a:srgbClr val="FBE9EC"/>
    <a:srgbClr val="F8D8DE"/>
    <a:srgbClr val="ED7882"/>
    <a:srgbClr val="E954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52" autoAdjust="0"/>
    <p:restoredTop sz="73634" autoAdjust="0"/>
  </p:normalViewPr>
  <p:slideViewPr>
    <p:cSldViewPr snapToGrid="0">
      <p:cViewPr varScale="1">
        <p:scale>
          <a:sx n="107" d="100"/>
          <a:sy n="107" d="100"/>
        </p:scale>
        <p:origin x="84" y="700"/>
      </p:cViewPr>
      <p:guideLst>
        <p:guide orient="horz" pos="2712"/>
        <p:guide orient="horz" pos="834"/>
        <p:guide pos="2880"/>
        <p:guide pos="924"/>
        <p:guide pos="156"/>
        <p:guide pos="5605"/>
      </p:guideLst>
    </p:cSldViewPr>
  </p:slideViewPr>
  <p:notesTextViewPr>
    <p:cViewPr>
      <p:scale>
        <a:sx n="1" d="1"/>
        <a:sy n="1" d="1"/>
      </p:scale>
      <p:origin x="0" y="0"/>
    </p:cViewPr>
  </p:notesTextViewPr>
  <p:notesViewPr>
    <p:cSldViewPr snapToGrid="0">
      <p:cViewPr varScale="1">
        <p:scale>
          <a:sx n="73" d="100"/>
          <a:sy n="73" d="100"/>
        </p:scale>
        <p:origin x="-3990" y="-114"/>
      </p:cViewPr>
      <p:guideLst>
        <p:guide orient="horz" pos="3223"/>
        <p:guide pos="223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ta Nakano (Targis)" userId="7b715f01-0221-48bf-9976-0cbbce370088" providerId="ADAL" clId="{FD964392-F115-4D39-8AA8-63C87ED6A416}"/>
    <pc:docChg chg="delSld modSld modMainMaster">
      <pc:chgData name="Yuta Nakano (Targis)" userId="7b715f01-0221-48bf-9976-0cbbce370088" providerId="ADAL" clId="{FD964392-F115-4D39-8AA8-63C87ED6A416}" dt="2023-05-30T08:54:54.296" v="2"/>
      <pc:docMkLst>
        <pc:docMk/>
      </pc:docMkLst>
      <pc:sldChg chg="modSp mod">
        <pc:chgData name="Yuta Nakano (Targis)" userId="7b715f01-0221-48bf-9976-0cbbce370088" providerId="ADAL" clId="{FD964392-F115-4D39-8AA8-63C87ED6A416}" dt="2023-05-30T08:54:27.750" v="1"/>
        <pc:sldMkLst>
          <pc:docMk/>
          <pc:sldMk cId="2009003313" sldId="256"/>
        </pc:sldMkLst>
        <pc:spChg chg="mod">
          <ac:chgData name="Yuta Nakano (Targis)" userId="7b715f01-0221-48bf-9976-0cbbce370088" providerId="ADAL" clId="{FD964392-F115-4D39-8AA8-63C87ED6A416}" dt="2023-05-30T08:54:27.750" v="1"/>
          <ac:spMkLst>
            <pc:docMk/>
            <pc:sldMk cId="2009003313" sldId="256"/>
            <ac:spMk id="6" creationId="{00000000-0000-0000-0000-000000000000}"/>
          </ac:spMkLst>
        </pc:spChg>
      </pc:sldChg>
      <pc:sldChg chg="del">
        <pc:chgData name="Yuta Nakano (Targis)" userId="7b715f01-0221-48bf-9976-0cbbce370088" providerId="ADAL" clId="{FD964392-F115-4D39-8AA8-63C87ED6A416}" dt="2023-05-30T08:53:47.145" v="0" actId="47"/>
        <pc:sldMkLst>
          <pc:docMk/>
          <pc:sldMk cId="1266716247" sldId="377"/>
        </pc:sldMkLst>
      </pc:sldChg>
      <pc:sldMasterChg chg="modSp mod">
        <pc:chgData name="Yuta Nakano (Targis)" userId="7b715f01-0221-48bf-9976-0cbbce370088" providerId="ADAL" clId="{FD964392-F115-4D39-8AA8-63C87ED6A416}" dt="2023-05-30T08:54:54.296" v="2"/>
        <pc:sldMasterMkLst>
          <pc:docMk/>
          <pc:sldMasterMk cId="1029081582" sldId="2147483648"/>
        </pc:sldMasterMkLst>
        <pc:spChg chg="mod">
          <ac:chgData name="Yuta Nakano (Targis)" userId="7b715f01-0221-48bf-9976-0cbbce370088" providerId="ADAL" clId="{FD964392-F115-4D39-8AA8-63C87ED6A416}" dt="2023-05-30T08:54:54.296" v="2"/>
          <ac:spMkLst>
            <pc:docMk/>
            <pc:sldMasterMk cId="1029081582" sldId="2147483648"/>
            <ac:spMk id="3"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3076977" cy="512143"/>
          </a:xfrm>
          <a:prstGeom prst="rect">
            <a:avLst/>
          </a:prstGeom>
        </p:spPr>
        <p:txBody>
          <a:bodyPr vert="horz" lIns="95433" tIns="47716" rIns="95433" bIns="47716"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0650" y="3"/>
            <a:ext cx="3076976" cy="512143"/>
          </a:xfrm>
          <a:prstGeom prst="rect">
            <a:avLst/>
          </a:prstGeom>
        </p:spPr>
        <p:txBody>
          <a:bodyPr vert="horz" lIns="95433" tIns="47716" rIns="95433" bIns="47716" rtlCol="0"/>
          <a:lstStyle>
            <a:lvl1pPr algn="r">
              <a:defRPr sz="1300"/>
            </a:lvl1pPr>
          </a:lstStyle>
          <a:p>
            <a:fld id="{55613E7F-AFD5-4D8D-85C7-09D09CCD72C1}" type="datetimeFigureOut">
              <a:rPr kumimoji="1" lang="ja-JP" altLang="en-US" smtClean="0"/>
              <a:t>2023/5/30</a:t>
            </a:fld>
            <a:endParaRPr kumimoji="1" lang="ja-JP" altLang="en-US"/>
          </a:p>
        </p:txBody>
      </p:sp>
      <p:sp>
        <p:nvSpPr>
          <p:cNvPr id="4" name="フッター プレースホルダー 3"/>
          <p:cNvSpPr>
            <a:spLocks noGrp="1"/>
          </p:cNvSpPr>
          <p:nvPr>
            <p:ph type="ftr" sz="quarter" idx="2"/>
          </p:nvPr>
        </p:nvSpPr>
        <p:spPr>
          <a:xfrm>
            <a:off x="3" y="9720824"/>
            <a:ext cx="3076977" cy="512142"/>
          </a:xfrm>
          <a:prstGeom prst="rect">
            <a:avLst/>
          </a:prstGeom>
        </p:spPr>
        <p:txBody>
          <a:bodyPr vert="horz" lIns="95433" tIns="47716" rIns="95433" bIns="47716"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0650" y="9720824"/>
            <a:ext cx="3076976" cy="512142"/>
          </a:xfrm>
          <a:prstGeom prst="rect">
            <a:avLst/>
          </a:prstGeom>
        </p:spPr>
        <p:txBody>
          <a:bodyPr vert="horz" lIns="95433" tIns="47716" rIns="95433" bIns="47716" rtlCol="0" anchor="b"/>
          <a:lstStyle>
            <a:lvl1pPr algn="r">
              <a:defRPr sz="1300"/>
            </a:lvl1pPr>
          </a:lstStyle>
          <a:p>
            <a:fld id="{080CA10F-5BDE-424D-A8A1-C4743DB07370}" type="slidenum">
              <a:rPr kumimoji="1" lang="ja-JP" altLang="en-US" smtClean="0"/>
              <a:t>‹#›</a:t>
            </a:fld>
            <a:endParaRPr kumimoji="1" lang="ja-JP" altLang="en-US"/>
          </a:p>
        </p:txBody>
      </p:sp>
    </p:spTree>
    <p:extLst>
      <p:ext uri="{BB962C8B-B14F-4D97-AF65-F5344CB8AC3E}">
        <p14:creationId xmlns:p14="http://schemas.microsoft.com/office/powerpoint/2010/main" val="2468411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4" cy="511731"/>
          </a:xfrm>
          <a:prstGeom prst="rect">
            <a:avLst/>
          </a:prstGeom>
        </p:spPr>
        <p:txBody>
          <a:bodyPr vert="horz" lIns="95433" tIns="47716" rIns="95433" bIns="47716"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6" y="0"/>
            <a:ext cx="3076364" cy="511731"/>
          </a:xfrm>
          <a:prstGeom prst="rect">
            <a:avLst/>
          </a:prstGeom>
        </p:spPr>
        <p:txBody>
          <a:bodyPr vert="horz" lIns="95433" tIns="47716" rIns="95433" bIns="47716" rtlCol="0"/>
          <a:lstStyle>
            <a:lvl1pPr algn="r">
              <a:defRPr sz="1300"/>
            </a:lvl1pPr>
          </a:lstStyle>
          <a:p>
            <a:fld id="{FF959978-A08F-487A-B7B5-94117BE056A2}" type="datetimeFigureOut">
              <a:rPr kumimoji="1" lang="ja-JP" altLang="en-US" smtClean="0"/>
              <a:t>2023/5/30</a:t>
            </a:fld>
            <a:endParaRPr kumimoji="1" lang="ja-JP" altLang="en-US"/>
          </a:p>
        </p:txBody>
      </p:sp>
      <p:sp>
        <p:nvSpPr>
          <p:cNvPr id="4" name="スライド イメージ プレースホルダー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5433" tIns="47716" rIns="95433" bIns="47716" rtlCol="0" anchor="ctr"/>
          <a:lstStyle/>
          <a:p>
            <a:endParaRPr lang="ja-JP" altLang="en-US"/>
          </a:p>
        </p:txBody>
      </p:sp>
      <p:sp>
        <p:nvSpPr>
          <p:cNvPr id="5" name="ノート プレースホルダー 4"/>
          <p:cNvSpPr>
            <a:spLocks noGrp="1"/>
          </p:cNvSpPr>
          <p:nvPr>
            <p:ph type="body" sz="quarter" idx="3"/>
          </p:nvPr>
        </p:nvSpPr>
        <p:spPr>
          <a:xfrm>
            <a:off x="709931" y="4861442"/>
            <a:ext cx="5679440" cy="4605576"/>
          </a:xfrm>
          <a:prstGeom prst="rect">
            <a:avLst/>
          </a:prstGeom>
        </p:spPr>
        <p:txBody>
          <a:bodyPr vert="horz" lIns="95433" tIns="47716" rIns="95433" bIns="47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6"/>
            <a:ext cx="3076364" cy="511731"/>
          </a:xfrm>
          <a:prstGeom prst="rect">
            <a:avLst/>
          </a:prstGeom>
        </p:spPr>
        <p:txBody>
          <a:bodyPr vert="horz" lIns="95433" tIns="47716" rIns="95433" bIns="4771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6" y="9721106"/>
            <a:ext cx="3076364" cy="511731"/>
          </a:xfrm>
          <a:prstGeom prst="rect">
            <a:avLst/>
          </a:prstGeom>
        </p:spPr>
        <p:txBody>
          <a:bodyPr vert="horz" lIns="95433" tIns="47716" rIns="95433" bIns="47716" rtlCol="0" anchor="b"/>
          <a:lstStyle>
            <a:lvl1pPr algn="r">
              <a:defRPr sz="1300"/>
            </a:lvl1pPr>
          </a:lstStyle>
          <a:p>
            <a:fld id="{D7737110-859A-4121-AB5C-CB4143FA3BDA}" type="slidenum">
              <a:rPr kumimoji="1" lang="ja-JP" altLang="en-US" smtClean="0"/>
              <a:t>‹#›</a:t>
            </a:fld>
            <a:endParaRPr kumimoji="1" lang="ja-JP" altLang="en-US"/>
          </a:p>
        </p:txBody>
      </p:sp>
    </p:spTree>
    <p:extLst>
      <p:ext uri="{BB962C8B-B14F-4D97-AF65-F5344CB8AC3E}">
        <p14:creationId xmlns:p14="http://schemas.microsoft.com/office/powerpoint/2010/main" val="38527832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737110-859A-4121-AB5C-CB4143FA3BDA}" type="slidenum">
              <a:rPr kumimoji="1" lang="ja-JP" altLang="en-US" smtClean="0"/>
              <a:t>1</a:t>
            </a:fld>
            <a:endParaRPr kumimoji="1" lang="ja-JP" altLang="en-US"/>
          </a:p>
        </p:txBody>
      </p:sp>
    </p:spTree>
    <p:extLst>
      <p:ext uri="{BB962C8B-B14F-4D97-AF65-F5344CB8AC3E}">
        <p14:creationId xmlns:p14="http://schemas.microsoft.com/office/powerpoint/2010/main" val="2254034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結婚、出産、子育て、介護</a:t>
            </a:r>
            <a:r>
              <a:rPr kumimoji="1" lang="en-US" altLang="ja-JP" dirty="0">
                <a:latin typeface="+mn-ea"/>
                <a:ea typeface="+mn-ea"/>
              </a:rPr>
              <a:t>… </a:t>
            </a:r>
            <a:r>
              <a:rPr kumimoji="1" lang="ja-JP" altLang="en-US" dirty="0">
                <a:latin typeface="+mn-ea"/>
                <a:ea typeface="+mn-ea"/>
              </a:rPr>
              <a:t>女性の一生は、周りの環境に大きく影響をうけます。</a:t>
            </a:r>
          </a:p>
          <a:p>
            <a:r>
              <a:rPr kumimoji="1" lang="ja-JP" altLang="en-US" dirty="0">
                <a:latin typeface="+mn-ea"/>
                <a:ea typeface="+mn-ea"/>
              </a:rPr>
              <a:t>環境の変化からストレスが多くなったり、日々の忙しさから自分のことは二の次になってしまったりと、血糖値のコントロールがしにくい状況になっている方も少なくありません。</a:t>
            </a:r>
          </a:p>
          <a:p>
            <a:r>
              <a:rPr kumimoji="1" lang="ja-JP" altLang="en-US" dirty="0">
                <a:latin typeface="+mn-ea"/>
                <a:ea typeface="+mn-ea"/>
              </a:rPr>
              <a:t>ご自分のライフステージを少し客観的にみてみることで、糖尿病に気付ける環境を整えてみませんか？</a:t>
            </a:r>
          </a:p>
        </p:txBody>
      </p:sp>
      <p:sp>
        <p:nvSpPr>
          <p:cNvPr id="4" name="スライド番号プレースホルダー 3"/>
          <p:cNvSpPr>
            <a:spLocks noGrp="1"/>
          </p:cNvSpPr>
          <p:nvPr>
            <p:ph type="sldNum" sz="quarter" idx="10"/>
          </p:nvPr>
        </p:nvSpPr>
        <p:spPr/>
        <p:txBody>
          <a:bodyPr/>
          <a:lstStyle/>
          <a:p>
            <a:fld id="{D7737110-859A-4121-AB5C-CB4143FA3BDA}" type="slidenum">
              <a:rPr kumimoji="1" lang="ja-JP" altLang="en-US" smtClean="0"/>
              <a:t>2</a:t>
            </a:fld>
            <a:endParaRPr kumimoji="1" lang="ja-JP" altLang="en-US"/>
          </a:p>
        </p:txBody>
      </p:sp>
    </p:spTree>
    <p:extLst>
      <p:ext uri="{BB962C8B-B14F-4D97-AF65-F5344CB8AC3E}">
        <p14:creationId xmlns:p14="http://schemas.microsoft.com/office/powerpoint/2010/main" val="1817292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ja-JP" altLang="en-US" sz="1200" dirty="0">
                <a:latin typeface="+mn-ea"/>
              </a:rPr>
              <a:t>女性ホルモンである「エストロゲン」にはいろいろなリスクから身体を守る働きがあり、血糖値を調整する働きも担っています。</a:t>
            </a:r>
          </a:p>
          <a:p>
            <a:pPr marL="0" indent="0">
              <a:buNone/>
            </a:pPr>
            <a:r>
              <a:rPr lang="ja-JP" altLang="en-US" sz="1200" dirty="0">
                <a:latin typeface="+mn-ea"/>
              </a:rPr>
              <a:t>しかしその分泌量は女性の場合</a:t>
            </a:r>
            <a:r>
              <a:rPr lang="en-US" altLang="ja-JP" sz="1200" dirty="0">
                <a:latin typeface="+mn-ea"/>
              </a:rPr>
              <a:t>40</a:t>
            </a:r>
            <a:r>
              <a:rPr lang="ja-JP" altLang="en-US" sz="1200" dirty="0">
                <a:latin typeface="+mn-ea"/>
              </a:rPr>
              <a:t>代から減少し始め、閉経と共に急激に落ち込みます。</a:t>
            </a:r>
          </a:p>
          <a:p>
            <a:pPr marL="0" indent="0">
              <a:buNone/>
            </a:pPr>
            <a:r>
              <a:rPr lang="ja-JP" altLang="en-US" sz="1200" dirty="0">
                <a:latin typeface="+mn-ea"/>
              </a:rPr>
              <a:t>更年期障害かしら、と思っていたあの症状、実は血糖値の上昇によるものかもしれません。</a:t>
            </a:r>
          </a:p>
          <a:p>
            <a:endParaRPr kumimoji="1" lang="en-US" altLang="ja-JP" dirty="0">
              <a:latin typeface="+mn-ea"/>
            </a:endParaRPr>
          </a:p>
          <a:p>
            <a:r>
              <a:rPr kumimoji="1" lang="ja-JP" altLang="en-US" dirty="0">
                <a:latin typeface="+mn-ea"/>
              </a:rPr>
              <a:t>スライドの最後にチェックリストを掲載していますので、チェックしてみましょう。</a:t>
            </a:r>
          </a:p>
        </p:txBody>
      </p:sp>
      <p:sp>
        <p:nvSpPr>
          <p:cNvPr id="4" name="スライド番号プレースホルダー 3"/>
          <p:cNvSpPr>
            <a:spLocks noGrp="1"/>
          </p:cNvSpPr>
          <p:nvPr>
            <p:ph type="sldNum" sz="quarter" idx="10"/>
          </p:nvPr>
        </p:nvSpPr>
        <p:spPr/>
        <p:txBody>
          <a:bodyPr/>
          <a:lstStyle/>
          <a:p>
            <a:fld id="{D7737110-859A-4121-AB5C-CB4143FA3BDA}" type="slidenum">
              <a:rPr kumimoji="1" lang="ja-JP" altLang="en-US" smtClean="0"/>
              <a:t>3</a:t>
            </a:fld>
            <a:endParaRPr kumimoji="1" lang="ja-JP" altLang="en-US"/>
          </a:p>
        </p:txBody>
      </p:sp>
    </p:spTree>
    <p:extLst>
      <p:ext uri="{BB962C8B-B14F-4D97-AF65-F5344CB8AC3E}">
        <p14:creationId xmlns:p14="http://schemas.microsoft.com/office/powerpoint/2010/main" val="3894232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ライフステージ別にみた、エストロゲン分泌量の変化と女性に起こりやすい病気をまとめたものです。</a:t>
            </a:r>
            <a:endParaRPr kumimoji="1" lang="en-US" altLang="ja-JP" dirty="0"/>
          </a:p>
          <a:p>
            <a:endParaRPr kumimoji="1" lang="en-US" altLang="ja-JP" dirty="0"/>
          </a:p>
          <a:p>
            <a:r>
              <a:rPr kumimoji="1" lang="ja-JP" altLang="en-US" dirty="0"/>
              <a:t>女性ホルモンのエストロゲンは、血液中のブドウ糖の量を調節するホルモンである「インスリン」の働きを調節する役割を担っています。これにより、血液中のブドウ糖の量を減少させ、増えすぎないようにしています。</a:t>
            </a:r>
            <a:endParaRPr kumimoji="1" lang="en-US" altLang="ja-JP" dirty="0"/>
          </a:p>
          <a:p>
            <a:r>
              <a:rPr kumimoji="1" lang="ja-JP" altLang="en-US" dirty="0"/>
              <a:t>もともとエストロゲンは、男性に比べて女性の方が分泌量が多いため、女性はエストロゲンの働きによって、血糖値が上がりにくい体質を保つことができています。</a:t>
            </a:r>
            <a:endParaRPr kumimoji="1" lang="en-US" altLang="ja-JP" dirty="0"/>
          </a:p>
          <a:p>
            <a:r>
              <a:rPr kumimoji="1" lang="ja-JP" altLang="en-US" dirty="0"/>
              <a:t>しかし、エストロゲンの分泌量は、女性の場合、</a:t>
            </a:r>
            <a:r>
              <a:rPr kumimoji="1" lang="en-US" altLang="ja-JP" dirty="0"/>
              <a:t>40</a:t>
            </a:r>
            <a:r>
              <a:rPr kumimoji="1" lang="ja-JP" altLang="en-US" dirty="0"/>
              <a:t>代から減少し始め、閉経と共に急激に落ち込みます。</a:t>
            </a:r>
            <a:endParaRPr kumimoji="1" lang="en-US" altLang="ja-JP" dirty="0"/>
          </a:p>
          <a:p>
            <a:r>
              <a:rPr kumimoji="1" lang="ja-JP" altLang="en-US" dirty="0"/>
              <a:t>エストロゲンが減ると、インスリンの働きが低下し、血糖値が上がりやすくなります。その結果、これまでエストロゲンの恩恵によって守られてきた女性の身体は、閉経後になると、急に血糖値の調節が効きにくくなり、糖尿病の危険にさらされるようになるのです。</a:t>
            </a:r>
            <a:endParaRPr kumimoji="1" lang="en-US" altLang="ja-JP" dirty="0"/>
          </a:p>
          <a:p>
            <a:r>
              <a:rPr lang="ja-JP" altLang="en-US" dirty="0"/>
              <a:t>また、エストロゲンは、月経や妊娠などの生殖機能に加え、自律神経系や心血管系、脳機能、骨代謝、脂質代謝、糖代謝、皮膚代謝など、体内のさまざまな働きに作用し、健康の維持に大きな役割を果たしていますが、エストロゲンの分泌量が減少するようになると、それまで安定的に保たれていた心身の調子が崩れやすくなってしまうのです。</a:t>
            </a:r>
            <a:endParaRPr kumimoji="1" lang="en-US" altLang="ja-JP" dirty="0"/>
          </a:p>
        </p:txBody>
      </p:sp>
      <p:sp>
        <p:nvSpPr>
          <p:cNvPr id="4" name="スライド番号プレースホルダー 3"/>
          <p:cNvSpPr>
            <a:spLocks noGrp="1"/>
          </p:cNvSpPr>
          <p:nvPr>
            <p:ph type="sldNum" sz="quarter" idx="10"/>
          </p:nvPr>
        </p:nvSpPr>
        <p:spPr/>
        <p:txBody>
          <a:bodyPr/>
          <a:lstStyle/>
          <a:p>
            <a:fld id="{D7737110-859A-4121-AB5C-CB4143FA3BDA}" type="slidenum">
              <a:rPr kumimoji="1" lang="ja-JP" altLang="en-US" smtClean="0"/>
              <a:t>4</a:t>
            </a:fld>
            <a:endParaRPr kumimoji="1" lang="ja-JP" altLang="en-US"/>
          </a:p>
        </p:txBody>
      </p:sp>
    </p:spTree>
    <p:extLst>
      <p:ext uri="{BB962C8B-B14F-4D97-AF65-F5344CB8AC3E}">
        <p14:creationId xmlns:p14="http://schemas.microsoft.com/office/powerpoint/2010/main" val="881544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女性と糖尿病の関係を考える場合、女性の人生を「成熟期」「更年期」「円熟期」「老年期」の</a:t>
            </a:r>
            <a:r>
              <a:rPr kumimoji="1" lang="en-US" altLang="ja-JP" dirty="0"/>
              <a:t>4</a:t>
            </a:r>
            <a:r>
              <a:rPr kumimoji="1" lang="ja-JP" altLang="en-US" dirty="0" err="1"/>
              <a:t>つの</a:t>
            </a:r>
            <a:r>
              <a:rPr kumimoji="1" lang="ja-JP" altLang="en-US" dirty="0"/>
              <a:t>ステージに分けると、それぞれの特徴がとらえやすくなります。</a:t>
            </a:r>
            <a:endParaRPr kumimoji="1" lang="en-US" altLang="ja-JP" dirty="0"/>
          </a:p>
          <a:p>
            <a:endParaRPr lang="en-US" altLang="ja-JP" dirty="0"/>
          </a:p>
          <a:p>
            <a:r>
              <a:rPr kumimoji="1" lang="ja-JP" altLang="en-US" dirty="0"/>
              <a:t>「成熟期」は、妊娠可能な年齢で、</a:t>
            </a:r>
            <a:r>
              <a:rPr kumimoji="1" lang="en-US" altLang="ja-JP" dirty="0"/>
              <a:t>18</a:t>
            </a:r>
            <a:r>
              <a:rPr kumimoji="1" lang="ja-JP" altLang="en-US" dirty="0"/>
              <a:t>歳から</a:t>
            </a:r>
            <a:r>
              <a:rPr kumimoji="1" lang="en-US" altLang="ja-JP" dirty="0"/>
              <a:t>40</a:t>
            </a:r>
            <a:r>
              <a:rPr kumimoji="1" lang="ja-JP" altLang="en-US" dirty="0"/>
              <a:t>代前半を指します。</a:t>
            </a:r>
            <a:endParaRPr kumimoji="1" lang="en-US" altLang="ja-JP" dirty="0"/>
          </a:p>
          <a:p>
            <a:r>
              <a:rPr lang="en-US" altLang="ja-JP" dirty="0"/>
              <a:t>20</a:t>
            </a:r>
            <a:r>
              <a:rPr lang="ja-JP" altLang="en-US" dirty="0"/>
              <a:t>代、</a:t>
            </a:r>
            <a:r>
              <a:rPr lang="en-US" altLang="ja-JP" dirty="0"/>
              <a:t>30</a:t>
            </a:r>
            <a:r>
              <a:rPr lang="ja-JP" altLang="en-US" dirty="0"/>
              <a:t>代で仕事に打ち込んでいた女性が結婚や出産といった人生のイベントに遭遇し、「仕事を辞めるべきか否か」といった選択を迫られることがあります。</a:t>
            </a:r>
            <a:endParaRPr lang="en-US" altLang="ja-JP" dirty="0"/>
          </a:p>
          <a:p>
            <a:r>
              <a:rPr kumimoji="1" lang="ja-JP" altLang="en-US" dirty="0"/>
              <a:t>育児と仕事を両立させながら、どちらかに専念すべきではないかと悩む時期もあるでしょう。</a:t>
            </a:r>
            <a:endParaRPr kumimoji="1" lang="en-US" altLang="ja-JP" dirty="0"/>
          </a:p>
          <a:p>
            <a:endParaRPr lang="en-US" altLang="ja-JP" dirty="0"/>
          </a:p>
          <a:p>
            <a:r>
              <a:rPr kumimoji="1" lang="ja-JP" altLang="en-US" dirty="0"/>
              <a:t>この時期、エストロゲンの分泌量は多く、糖尿病のリスクは低いですが、妊娠糖尿病への注意が必要です。</a:t>
            </a:r>
          </a:p>
        </p:txBody>
      </p:sp>
      <p:sp>
        <p:nvSpPr>
          <p:cNvPr id="4" name="スライド番号プレースホルダー 3"/>
          <p:cNvSpPr>
            <a:spLocks noGrp="1"/>
          </p:cNvSpPr>
          <p:nvPr>
            <p:ph type="sldNum" sz="quarter" idx="10"/>
          </p:nvPr>
        </p:nvSpPr>
        <p:spPr/>
        <p:txBody>
          <a:bodyPr/>
          <a:lstStyle/>
          <a:p>
            <a:fld id="{D7737110-859A-4121-AB5C-CB4143FA3BDA}" type="slidenum">
              <a:rPr kumimoji="1" lang="ja-JP" altLang="en-US" smtClean="0"/>
              <a:t>5</a:t>
            </a:fld>
            <a:endParaRPr kumimoji="1" lang="ja-JP" altLang="en-US"/>
          </a:p>
        </p:txBody>
      </p:sp>
    </p:spTree>
    <p:extLst>
      <p:ext uri="{BB962C8B-B14F-4D97-AF65-F5344CB8AC3E}">
        <p14:creationId xmlns:p14="http://schemas.microsoft.com/office/powerpoint/2010/main" val="2830455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「更年期」は、閉経前後の</a:t>
            </a:r>
            <a:r>
              <a:rPr kumimoji="1" lang="en-US" altLang="ja-JP" dirty="0"/>
              <a:t>40</a:t>
            </a:r>
            <a:r>
              <a:rPr kumimoji="1" lang="ja-JP" altLang="en-US" dirty="0"/>
              <a:t>代中ごろから</a:t>
            </a:r>
            <a:r>
              <a:rPr kumimoji="1" lang="en-US" altLang="ja-JP" dirty="0"/>
              <a:t>50</a:t>
            </a:r>
            <a:r>
              <a:rPr kumimoji="1" lang="ja-JP" altLang="en-US" dirty="0"/>
              <a:t>代中ごろを指します。</a:t>
            </a:r>
            <a:endParaRPr kumimoji="1" lang="en-US" altLang="ja-JP" dirty="0"/>
          </a:p>
          <a:p>
            <a:r>
              <a:rPr kumimoji="1" lang="ja-JP" altLang="en-US" dirty="0"/>
              <a:t>家事や育児に忙しく、例えば食事の内容や時間も家族に合わせることになる方も多いでしょう。</a:t>
            </a:r>
            <a:endParaRPr kumimoji="1" lang="en-US" altLang="ja-JP" dirty="0"/>
          </a:p>
          <a:p>
            <a:r>
              <a:rPr kumimoji="1" lang="ja-JP" altLang="en-US" dirty="0"/>
              <a:t>また、仕事ではベテランの領域に入り、重い責任を負うことになる方も多いと思われます。</a:t>
            </a:r>
            <a:endParaRPr kumimoji="1" lang="en-US" altLang="ja-JP" dirty="0"/>
          </a:p>
          <a:p>
            <a:endParaRPr kumimoji="1" lang="en-US" altLang="ja-JP" dirty="0"/>
          </a:p>
          <a:p>
            <a:r>
              <a:rPr lang="ja-JP" altLang="en-US" dirty="0"/>
              <a:t>閉経を迎え、エストロゲンの分泌量が激減し、血糖値が上がりやすくなる時期でもあります。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D7737110-859A-4121-AB5C-CB4143FA3BDA}" type="slidenum">
              <a:rPr kumimoji="1" lang="ja-JP" altLang="en-US" smtClean="0"/>
              <a:t>6</a:t>
            </a:fld>
            <a:endParaRPr kumimoji="1" lang="ja-JP" altLang="en-US"/>
          </a:p>
        </p:txBody>
      </p:sp>
    </p:spTree>
    <p:extLst>
      <p:ext uri="{BB962C8B-B14F-4D97-AF65-F5344CB8AC3E}">
        <p14:creationId xmlns:p14="http://schemas.microsoft.com/office/powerpoint/2010/main" val="2710585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「円熟期」は、</a:t>
            </a:r>
            <a:r>
              <a:rPr kumimoji="1" lang="en-US" altLang="ja-JP" dirty="0"/>
              <a:t>50</a:t>
            </a:r>
            <a:r>
              <a:rPr kumimoji="1" lang="ja-JP" altLang="en-US" dirty="0"/>
              <a:t>代中ごろから</a:t>
            </a:r>
            <a:r>
              <a:rPr kumimoji="1" lang="en-US" altLang="ja-JP" dirty="0"/>
              <a:t>60</a:t>
            </a:r>
            <a:r>
              <a:rPr kumimoji="1" lang="ja-JP" altLang="en-US" dirty="0"/>
              <a:t>代前半を指します。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t>子どもの世話にかかりきりだった母親が、子供が自立して家を出てしまい、抜け殻のようになってしまうという状況も起こりうるでしょう。</a:t>
            </a:r>
            <a:endParaRPr lang="en-US" altLang="ja-JP" dirty="0"/>
          </a:p>
          <a:p>
            <a:r>
              <a:rPr lang="ja-JP" altLang="en-US" dirty="0"/>
              <a:t>また、夫が定年退職して共に過ごす時間が多くなり、これまでの自分の生活リズムが乱されてストレスを感じてしまう人も少なくありません。</a:t>
            </a:r>
            <a:endParaRPr lang="en-US" altLang="ja-JP" dirty="0"/>
          </a:p>
          <a:p>
            <a:endParaRPr kumimoji="1" lang="en-US" altLang="ja-JP" dirty="0"/>
          </a:p>
          <a:p>
            <a:r>
              <a:rPr lang="ja-JP" altLang="en-US" dirty="0"/>
              <a:t>更年期で迎えたエストロゲンの減少の悪影響が少しずつ出始め、高血糖になりやすく、糖尿病のリスクが高まる時期です。</a:t>
            </a:r>
            <a:endParaRPr kumimoji="1" lang="ja-JP" altLang="en-US" dirty="0"/>
          </a:p>
        </p:txBody>
      </p:sp>
      <p:sp>
        <p:nvSpPr>
          <p:cNvPr id="4" name="スライド番号プレースホルダー 3"/>
          <p:cNvSpPr>
            <a:spLocks noGrp="1"/>
          </p:cNvSpPr>
          <p:nvPr>
            <p:ph type="sldNum" sz="quarter" idx="10"/>
          </p:nvPr>
        </p:nvSpPr>
        <p:spPr/>
        <p:txBody>
          <a:bodyPr/>
          <a:lstStyle/>
          <a:p>
            <a:fld id="{D7737110-859A-4121-AB5C-CB4143FA3BDA}" type="slidenum">
              <a:rPr kumimoji="1" lang="ja-JP" altLang="en-US" smtClean="0"/>
              <a:t>7</a:t>
            </a:fld>
            <a:endParaRPr kumimoji="1" lang="ja-JP" altLang="en-US"/>
          </a:p>
        </p:txBody>
      </p:sp>
    </p:spTree>
    <p:extLst>
      <p:ext uri="{BB962C8B-B14F-4D97-AF65-F5344CB8AC3E}">
        <p14:creationId xmlns:p14="http://schemas.microsoft.com/office/powerpoint/2010/main" val="1601202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「老年期」は</a:t>
            </a:r>
            <a:r>
              <a:rPr kumimoji="1" lang="en-US" altLang="ja-JP" dirty="0"/>
              <a:t>65</a:t>
            </a:r>
            <a:r>
              <a:rPr kumimoji="1" lang="ja-JP" altLang="en-US" dirty="0"/>
              <a:t>歳以上の年代を指します。</a:t>
            </a:r>
            <a:endParaRPr lang="en-US" altLang="ja-JP" dirty="0"/>
          </a:p>
          <a:p>
            <a:r>
              <a:rPr kumimoji="1" lang="ja-JP" altLang="en-US" dirty="0"/>
              <a:t>更年期で迎えたエストロゲン減少の悪影響が、円熟期を経て老年期ではさらに蓄積され、高血糖、糖尿病、動脈硬化、骨粗鬆症などを発症しやすくなります。</a:t>
            </a:r>
            <a:endParaRPr lang="en-US" altLang="ja-JP" dirty="0"/>
          </a:p>
          <a:p>
            <a:endParaRPr kumimoji="1" lang="en-US" altLang="ja-JP" dirty="0"/>
          </a:p>
          <a:p>
            <a:r>
              <a:rPr lang="ja-JP" altLang="en-US" dirty="0"/>
              <a:t>女性の場合、ライフステージが変わるごとに、家族構成やライフスタイルも変化し、それによって糖尿病リスクも変わってきますので、その時々のご自分の年齢や生活環境を踏まえたうえで、今の自分はリスクが高いのか、低いのかを自覚しておくことが大切です。</a:t>
            </a:r>
            <a:endParaRPr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そして、もし糖尿病にかかりやすい年齢、生活環境にあるのであれば、できるだけ血糖値を上げないよう、生活習慣などを改めることがポイントです。</a:t>
            </a:r>
          </a:p>
          <a:p>
            <a:r>
              <a:rPr lang="ja-JP" altLang="en-US" dirty="0"/>
              <a:t>エストロゲンの分泌量が減少し、身体のガードが少しゆるくなってしまうタイミングで、ぜひ一度血糖値についても検査を受けてみませんか？</a:t>
            </a:r>
            <a:endParaRPr lang="en-US" altLang="ja-JP" dirty="0"/>
          </a:p>
        </p:txBody>
      </p:sp>
      <p:sp>
        <p:nvSpPr>
          <p:cNvPr id="4" name="スライド番号プレースホルダー 3"/>
          <p:cNvSpPr>
            <a:spLocks noGrp="1"/>
          </p:cNvSpPr>
          <p:nvPr>
            <p:ph type="sldNum" sz="quarter" idx="10"/>
          </p:nvPr>
        </p:nvSpPr>
        <p:spPr/>
        <p:txBody>
          <a:bodyPr/>
          <a:lstStyle/>
          <a:p>
            <a:fld id="{D7737110-859A-4121-AB5C-CB4143FA3BDA}" type="slidenum">
              <a:rPr kumimoji="1" lang="ja-JP" altLang="en-US" smtClean="0"/>
              <a:t>8</a:t>
            </a:fld>
            <a:endParaRPr kumimoji="1" lang="ja-JP" altLang="en-US"/>
          </a:p>
        </p:txBody>
      </p:sp>
    </p:spTree>
    <p:extLst>
      <p:ext uri="{BB962C8B-B14F-4D97-AF65-F5344CB8AC3E}">
        <p14:creationId xmlns:p14="http://schemas.microsoft.com/office/powerpoint/2010/main" val="3115489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女性のための糖尿病チェックシートです。</a:t>
            </a:r>
            <a:endParaRPr kumimoji="1" lang="en-US" altLang="ja-JP" dirty="0"/>
          </a:p>
          <a:p>
            <a:r>
              <a:rPr kumimoji="1" lang="ja-JP" altLang="en-US" dirty="0"/>
              <a:t>当てはまるものがひとつでもあれば、糖尿病になる可能性、糖尿病を発症している可能性があります。</a:t>
            </a:r>
          </a:p>
          <a:p>
            <a:r>
              <a:rPr kumimoji="1" lang="ja-JP" altLang="en-US" dirty="0"/>
              <a:t>気になる項目があった場合は、かかりつけ医に相談してみてください。</a:t>
            </a:r>
          </a:p>
          <a:p>
            <a:endParaRPr kumimoji="1" lang="en-US" altLang="ja-JP" dirty="0"/>
          </a:p>
          <a:p>
            <a:pPr marL="171450" indent="-171450">
              <a:buFont typeface="Wingdings" panose="05000000000000000000" pitchFamily="2" charset="2"/>
              <a:buChar char="p"/>
            </a:pPr>
            <a:r>
              <a:rPr kumimoji="1" lang="ja-JP" altLang="en-US" dirty="0"/>
              <a:t>家族や親戚に糖尿病になった人がいる</a:t>
            </a:r>
          </a:p>
          <a:p>
            <a:pPr marL="171450" indent="-171450">
              <a:buFont typeface="Wingdings" panose="05000000000000000000" pitchFamily="2" charset="2"/>
              <a:buChar char="p"/>
            </a:pPr>
            <a:r>
              <a:rPr kumimoji="1" lang="en-US" altLang="ja-JP" dirty="0"/>
              <a:t>40</a:t>
            </a:r>
            <a:r>
              <a:rPr kumimoji="1" lang="ja-JP" altLang="en-US" dirty="0"/>
              <a:t>歳以上である</a:t>
            </a:r>
          </a:p>
          <a:p>
            <a:pPr marL="171450" indent="-171450">
              <a:buFont typeface="Wingdings" panose="05000000000000000000" pitchFamily="2" charset="2"/>
              <a:buChar char="p"/>
            </a:pPr>
            <a:r>
              <a:rPr kumimoji="1" lang="ja-JP" altLang="en-US" dirty="0"/>
              <a:t>肥満ぎみ（</a:t>
            </a:r>
            <a:r>
              <a:rPr kumimoji="1" lang="en-US" altLang="ja-JP" dirty="0"/>
              <a:t>BMI</a:t>
            </a:r>
            <a:r>
              <a:rPr kumimoji="1" lang="en-US" altLang="ja-JP" baseline="30000" dirty="0"/>
              <a:t>※1</a:t>
            </a:r>
            <a:r>
              <a:rPr kumimoji="1" lang="ja-JP" altLang="en-US" dirty="0"/>
              <a:t>＝</a:t>
            </a:r>
            <a:r>
              <a:rPr kumimoji="1" lang="en-US" altLang="ja-JP" dirty="0"/>
              <a:t>23</a:t>
            </a:r>
            <a:r>
              <a:rPr kumimoji="1" lang="ja-JP" altLang="en-US" dirty="0"/>
              <a:t>以上）である</a:t>
            </a:r>
          </a:p>
          <a:p>
            <a:pPr marL="171450" indent="-171450">
              <a:buFont typeface="Wingdings" panose="05000000000000000000" pitchFamily="2" charset="2"/>
              <a:buChar char="p"/>
            </a:pPr>
            <a:r>
              <a:rPr kumimoji="1" lang="ja-JP" altLang="en-US" dirty="0"/>
              <a:t>この</a:t>
            </a:r>
            <a:r>
              <a:rPr kumimoji="1" lang="en-US" altLang="ja-JP" dirty="0"/>
              <a:t>1</a:t>
            </a:r>
            <a:r>
              <a:rPr kumimoji="1" lang="ja-JP" altLang="en-US" dirty="0"/>
              <a:t>年で</a:t>
            </a:r>
            <a:r>
              <a:rPr kumimoji="1" lang="en-US" altLang="ja-JP" dirty="0"/>
              <a:t>5kg</a:t>
            </a:r>
            <a:r>
              <a:rPr kumimoji="1" lang="ja-JP" altLang="en-US" dirty="0"/>
              <a:t>以上太った</a:t>
            </a:r>
          </a:p>
          <a:p>
            <a:pPr marL="171450" indent="-171450">
              <a:buFont typeface="Wingdings" panose="05000000000000000000" pitchFamily="2" charset="2"/>
              <a:buChar char="p"/>
            </a:pPr>
            <a:r>
              <a:rPr kumimoji="1" lang="ja-JP" altLang="en-US" dirty="0"/>
              <a:t>日頃、運動をほとんどしない</a:t>
            </a:r>
          </a:p>
          <a:p>
            <a:pPr marL="171450" indent="-171450">
              <a:buFont typeface="Wingdings" panose="05000000000000000000" pitchFamily="2" charset="2"/>
              <a:buChar char="p"/>
            </a:pPr>
            <a:r>
              <a:rPr kumimoji="1" lang="ja-JP" altLang="en-US" dirty="0"/>
              <a:t>食事のなかに占める糖質の割合が多い（炭水化物</a:t>
            </a:r>
            <a:r>
              <a:rPr kumimoji="1" lang="en-US" altLang="ja-JP" baseline="30000" dirty="0"/>
              <a:t>※2</a:t>
            </a:r>
            <a:r>
              <a:rPr kumimoji="1" lang="ja-JP" altLang="en-US" dirty="0"/>
              <a:t>中心の食事をしている）</a:t>
            </a:r>
          </a:p>
          <a:p>
            <a:pPr marL="171450" indent="-171450">
              <a:buFont typeface="Wingdings" panose="05000000000000000000" pitchFamily="2" charset="2"/>
              <a:buChar char="p"/>
            </a:pPr>
            <a:r>
              <a:rPr kumimoji="1" lang="ja-JP" altLang="en-US" dirty="0"/>
              <a:t>ストレスの多い生活をしている</a:t>
            </a:r>
          </a:p>
          <a:p>
            <a:pPr marL="171450" indent="-171450">
              <a:buFont typeface="Wingdings" panose="05000000000000000000" pitchFamily="2" charset="2"/>
              <a:buChar char="p"/>
            </a:pPr>
            <a:r>
              <a:rPr kumimoji="1" lang="ja-JP" altLang="en-US" dirty="0"/>
              <a:t>妊娠中に妊娠糖尿病を疑われたことがある</a:t>
            </a:r>
          </a:p>
          <a:p>
            <a:pPr marL="171450" indent="-171450">
              <a:buFont typeface="Wingdings" panose="05000000000000000000" pitchFamily="2" charset="2"/>
              <a:buChar char="p"/>
            </a:pPr>
            <a:r>
              <a:rPr kumimoji="1" lang="en-US" altLang="ja-JP" dirty="0"/>
              <a:t>3,500g</a:t>
            </a:r>
            <a:r>
              <a:rPr kumimoji="1" lang="ja-JP" altLang="en-US" dirty="0"/>
              <a:t>以上の赤ちゃんを産んだことがある</a:t>
            </a:r>
          </a:p>
          <a:p>
            <a:pPr marL="171450" indent="-171450">
              <a:buFont typeface="Wingdings" panose="05000000000000000000" pitchFamily="2" charset="2"/>
              <a:buChar char="p"/>
            </a:pPr>
            <a:r>
              <a:rPr kumimoji="1" lang="ja-JP" altLang="en-US" dirty="0"/>
              <a:t>膀胱炎や膣カンジダを繰り返し発症している</a:t>
            </a:r>
          </a:p>
          <a:p>
            <a:pPr marL="171450" indent="-171450">
              <a:buFont typeface="Wingdings" panose="05000000000000000000" pitchFamily="2" charset="2"/>
              <a:buChar char="p"/>
            </a:pPr>
            <a:r>
              <a:rPr kumimoji="1" lang="ja-JP" altLang="en-US" dirty="0"/>
              <a:t>疲れやすい</a:t>
            </a:r>
            <a:endParaRPr kumimoji="1" lang="en-US" altLang="ja-JP" dirty="0"/>
          </a:p>
          <a:p>
            <a:pPr marL="171450" indent="-171450">
              <a:buFont typeface="Wingdings" panose="05000000000000000000" pitchFamily="2" charset="2"/>
              <a:buChar char="p"/>
            </a:pPr>
            <a:endParaRPr lang="en-US" altLang="ja-JP" dirty="0"/>
          </a:p>
          <a:p>
            <a:pPr marL="352425" indent="-352425"/>
            <a:r>
              <a:rPr lang="en-US" altLang="ja-JP" sz="1100" dirty="0"/>
              <a:t>※1</a:t>
            </a:r>
            <a:r>
              <a:rPr lang="ja-JP" altLang="en-US" sz="1100" dirty="0"/>
              <a:t>　</a:t>
            </a:r>
            <a:r>
              <a:rPr lang="en-US" altLang="ja-JP" sz="1100" dirty="0"/>
              <a:t>	BMI</a:t>
            </a:r>
            <a:r>
              <a:rPr lang="ja-JP" altLang="en-US" sz="1100" dirty="0"/>
              <a:t>は、「体重（</a:t>
            </a:r>
            <a:r>
              <a:rPr lang="en-US" altLang="ja-JP" sz="1100" dirty="0"/>
              <a:t>kg</a:t>
            </a:r>
            <a:r>
              <a:rPr lang="ja-JP" altLang="en-US" sz="1100" dirty="0"/>
              <a:t>）</a:t>
            </a:r>
            <a:r>
              <a:rPr lang="en-US" altLang="ja-JP" sz="1100" dirty="0"/>
              <a:t>÷</a:t>
            </a:r>
            <a:r>
              <a:rPr lang="ja-JP" altLang="en-US" sz="1100" dirty="0"/>
              <a:t>身長（</a:t>
            </a:r>
            <a:r>
              <a:rPr lang="en-US" altLang="ja-JP" sz="1100" dirty="0"/>
              <a:t>m</a:t>
            </a:r>
            <a:r>
              <a:rPr lang="ja-JP" altLang="en-US" sz="1100" dirty="0"/>
              <a:t>）</a:t>
            </a:r>
            <a:r>
              <a:rPr lang="en-US" altLang="ja-JP" sz="1100" dirty="0"/>
              <a:t>÷</a:t>
            </a:r>
            <a:r>
              <a:rPr lang="ja-JP" altLang="en-US" sz="1100" dirty="0"/>
              <a:t>身長（</a:t>
            </a:r>
            <a:r>
              <a:rPr lang="en-US" altLang="ja-JP" sz="1100" dirty="0"/>
              <a:t>m</a:t>
            </a:r>
            <a:r>
              <a:rPr lang="ja-JP" altLang="en-US" sz="1100" dirty="0"/>
              <a:t>）」の式で算出します。</a:t>
            </a:r>
          </a:p>
          <a:p>
            <a:pPr marL="352425" indent="-352425"/>
            <a:r>
              <a:rPr lang="en-US" altLang="ja-JP" sz="1100" dirty="0"/>
              <a:t>※2	</a:t>
            </a:r>
            <a:r>
              <a:rPr lang="ja-JP" altLang="en-US" sz="1100" dirty="0"/>
              <a:t>ごはん、パン、</a:t>
            </a:r>
            <a:r>
              <a:rPr lang="ja-JP" altLang="en-US" sz="1100" dirty="0" err="1"/>
              <a:t>めんな</a:t>
            </a:r>
            <a:r>
              <a:rPr lang="ja-JP" altLang="en-US" sz="1100" dirty="0"/>
              <a:t>どのいわゆる「主食」に加え、でんぷんの多いいもや豆類も含まれます。</a:t>
            </a:r>
          </a:p>
          <a:p>
            <a:pPr marL="171450" indent="-171450">
              <a:buFont typeface="Wingdings" panose="05000000000000000000" pitchFamily="2" charset="2"/>
              <a:buChar char="p"/>
            </a:pPr>
            <a:endParaRPr kumimoji="1" lang="ja-JP" altLang="en-US" dirty="0"/>
          </a:p>
        </p:txBody>
      </p:sp>
      <p:sp>
        <p:nvSpPr>
          <p:cNvPr id="4" name="スライド番号プレースホルダー 3"/>
          <p:cNvSpPr>
            <a:spLocks noGrp="1"/>
          </p:cNvSpPr>
          <p:nvPr>
            <p:ph type="sldNum" sz="quarter" idx="10"/>
          </p:nvPr>
        </p:nvSpPr>
        <p:spPr/>
        <p:txBody>
          <a:bodyPr/>
          <a:lstStyle/>
          <a:p>
            <a:fld id="{D7737110-859A-4121-AB5C-CB4143FA3BDA}" type="slidenum">
              <a:rPr kumimoji="1" lang="ja-JP" altLang="en-US" smtClean="0"/>
              <a:t>9</a:t>
            </a:fld>
            <a:endParaRPr kumimoji="1" lang="ja-JP" altLang="en-US"/>
          </a:p>
        </p:txBody>
      </p:sp>
    </p:spTree>
    <p:extLst>
      <p:ext uri="{BB962C8B-B14F-4D97-AF65-F5344CB8AC3E}">
        <p14:creationId xmlns:p14="http://schemas.microsoft.com/office/powerpoint/2010/main" val="724675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descr="pt_cover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80512" cy="6885384"/>
          </a:xfrm>
          <a:prstGeom prst="rect">
            <a:avLst/>
          </a:prstGeom>
        </p:spPr>
      </p:pic>
      <p:sp>
        <p:nvSpPr>
          <p:cNvPr id="3" name="サブタイトル 2"/>
          <p:cNvSpPr>
            <a:spLocks noGrp="1"/>
          </p:cNvSpPr>
          <p:nvPr>
            <p:ph type="subTitle" idx="1"/>
          </p:nvPr>
        </p:nvSpPr>
        <p:spPr>
          <a:xfrm>
            <a:off x="1371600" y="4460534"/>
            <a:ext cx="6400800" cy="147173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9" name="スライド番号プレースホルダー 5"/>
          <p:cNvSpPr>
            <a:spLocks noGrp="1"/>
          </p:cNvSpPr>
          <p:nvPr>
            <p:ph type="sldNum" sz="quarter" idx="4"/>
          </p:nvPr>
        </p:nvSpPr>
        <p:spPr>
          <a:xfrm>
            <a:off x="0" y="6623050"/>
            <a:ext cx="309700" cy="215444"/>
          </a:xfrm>
          <a:prstGeom prst="rect">
            <a:avLst/>
          </a:prstGeom>
          <a:noFill/>
          <a:ln w="12700" algn="ctr">
            <a:noFill/>
            <a:miter lim="800000"/>
            <a:headEnd/>
            <a:tailEnd/>
          </a:ln>
          <a:effectLst>
            <a:prstShdw prst="shdw17" dist="17961" dir="2700000">
              <a:schemeClr val="accent1">
                <a:gamma/>
                <a:shade val="60000"/>
                <a:invGamma/>
              </a:schemeClr>
            </a:prstShdw>
          </a:effectLst>
        </p:spPr>
        <p:txBody>
          <a:bodyPr wrap="none">
            <a:spAutoFit/>
          </a:bodyPr>
          <a:lstStyle>
            <a:lvl1pPr>
              <a:defRPr lang="ja-JP" altLang="en-US" sz="800" smtClean="0">
                <a:solidFill>
                  <a:schemeClr val="bg1"/>
                </a:solidFill>
                <a:latin typeface="Arial" pitchFamily="34" charset="0"/>
                <a:ea typeface="ＭＳ Ｐゴシック" pitchFamily="50" charset="-128"/>
              </a:defRPr>
            </a:lvl1pPr>
          </a:lstStyle>
          <a:p>
            <a:fld id="{9FD83A67-C334-4EBD-BE04-EE2E4B494E79}" type="slidenum">
              <a:rPr lang="en-US" altLang="ja-JP" smtClean="0"/>
              <a:pPr/>
              <a:t>‹#›</a:t>
            </a:fld>
            <a:endParaRPr lang="en-US" dirty="0"/>
          </a:p>
        </p:txBody>
      </p:sp>
      <p:sp>
        <p:nvSpPr>
          <p:cNvPr id="10" name="タイトル 9"/>
          <p:cNvSpPr>
            <a:spLocks noGrp="1"/>
          </p:cNvSpPr>
          <p:nvPr>
            <p:ph type="title"/>
          </p:nvPr>
        </p:nvSpPr>
        <p:spPr>
          <a:xfrm>
            <a:off x="457200" y="2744042"/>
            <a:ext cx="8229600" cy="980728"/>
          </a:xfrm>
        </p:spPr>
        <p:txBody>
          <a:bodyPr/>
          <a:lstStyle>
            <a:lvl1pPr algn="ctr">
              <a:defRPr/>
            </a:lvl1pPr>
          </a:lstStyle>
          <a:p>
            <a:r>
              <a:rPr kumimoji="1" lang="ja-JP" altLang="en-US" dirty="0"/>
              <a:t>マスター タイトルの書式設定</a:t>
            </a:r>
          </a:p>
        </p:txBody>
      </p:sp>
    </p:spTree>
    <p:extLst>
      <p:ext uri="{BB962C8B-B14F-4D97-AF65-F5344CB8AC3E}">
        <p14:creationId xmlns:p14="http://schemas.microsoft.com/office/powerpoint/2010/main" val="1891743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00038" y="1328147"/>
            <a:ext cx="8543925" cy="4997083"/>
          </a:xfrm>
          <a:prstGeom prst="rect">
            <a:avLst/>
          </a:prstGeom>
        </p:spPr>
        <p:txBody>
          <a:bodyPr/>
          <a:lstStyle>
            <a:lvl1pPr>
              <a:defRPr>
                <a:latin typeface="+mn-ea"/>
                <a:ea typeface="+mn-ea"/>
              </a:defRPr>
            </a:lvl1pPr>
            <a:lvl2pPr>
              <a:defRPr>
                <a:latin typeface="+mn-ea"/>
                <a:ea typeface="+mn-ea"/>
              </a:defRPr>
            </a:lvl2pPr>
            <a:lvl3pPr>
              <a:defRPr>
                <a:latin typeface="+mn-ea"/>
                <a:ea typeface="+mn-ea"/>
              </a:defRPr>
            </a:lvl3pPr>
            <a:lvl4pPr>
              <a:defRPr>
                <a:latin typeface="+mn-ea"/>
                <a:ea typeface="+mn-ea"/>
              </a:defRPr>
            </a:lvl4pPr>
            <a:lvl5pPr>
              <a:defRPr>
                <a:latin typeface="+mn-ea"/>
                <a:ea typeface="+mn-ea"/>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5"/>
          <p:cNvSpPr>
            <a:spLocks noGrp="1"/>
          </p:cNvSpPr>
          <p:nvPr>
            <p:ph type="sldNum" sz="quarter" idx="4"/>
          </p:nvPr>
        </p:nvSpPr>
        <p:spPr>
          <a:xfrm>
            <a:off x="0" y="6623050"/>
            <a:ext cx="309700" cy="215444"/>
          </a:xfrm>
          <a:prstGeom prst="rect">
            <a:avLst/>
          </a:prstGeom>
          <a:noFill/>
          <a:ln w="12700" algn="ctr">
            <a:noFill/>
            <a:miter lim="800000"/>
            <a:headEnd/>
            <a:tailEnd/>
          </a:ln>
          <a:effectLst>
            <a:prstShdw prst="shdw17" dist="17961" dir="2700000">
              <a:schemeClr val="accent1">
                <a:gamma/>
                <a:shade val="60000"/>
                <a:invGamma/>
              </a:schemeClr>
            </a:prstShdw>
          </a:effectLst>
        </p:spPr>
        <p:txBody>
          <a:bodyPr wrap="none">
            <a:spAutoFit/>
          </a:bodyPr>
          <a:lstStyle>
            <a:lvl1pPr>
              <a:defRPr lang="ja-JP" altLang="en-US" sz="800" smtClean="0">
                <a:solidFill>
                  <a:srgbClr val="000000"/>
                </a:solidFill>
                <a:latin typeface="Arial" pitchFamily="34" charset="0"/>
                <a:ea typeface="ＭＳ Ｐゴシック" pitchFamily="50" charset="-128"/>
              </a:defRPr>
            </a:lvl1pPr>
          </a:lstStyle>
          <a:p>
            <a:fld id="{9FD83A67-C334-4EBD-BE04-EE2E4B494E79}" type="slidenum">
              <a:rPr lang="en-US" altLang="ja-JP" smtClean="0"/>
              <a:pPr/>
              <a:t>‹#›</a:t>
            </a:fld>
            <a:endParaRPr lang="en-US" dirty="0"/>
          </a:p>
        </p:txBody>
      </p:sp>
      <p:sp>
        <p:nvSpPr>
          <p:cNvPr id="8" name="タイトル 7"/>
          <p:cNvSpPr>
            <a:spLocks noGrp="1"/>
          </p:cNvSpPr>
          <p:nvPr>
            <p:ph type="title"/>
          </p:nvPr>
        </p:nvSpPr>
        <p:spPr/>
        <p:txBody>
          <a:bodyPr/>
          <a:lstStyle/>
          <a:p>
            <a:r>
              <a:rPr kumimoji="1" lang="ja-JP" altLang="en-US" dirty="0"/>
              <a:t>マスター タイトルの書式設定</a:t>
            </a:r>
          </a:p>
        </p:txBody>
      </p:sp>
    </p:spTree>
    <p:extLst>
      <p:ext uri="{BB962C8B-B14F-4D97-AF65-F5344CB8AC3E}">
        <p14:creationId xmlns:p14="http://schemas.microsoft.com/office/powerpoint/2010/main" val="3751538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429000"/>
            <a:ext cx="7772400" cy="1362075"/>
          </a:xfrm>
          <a:prstGeom prst="rect">
            <a:avLst/>
          </a:prstGeom>
        </p:spPr>
        <p:txBody>
          <a:bodyPr anchor="t"/>
          <a:lstStyle>
            <a:lvl1pPr algn="ctr">
              <a:defRPr sz="4000" b="1" cap="all"/>
            </a:lvl1p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722313" y="1928813"/>
            <a:ext cx="7772400" cy="1500187"/>
          </a:xfrm>
          <a:prstGeom prst="rect">
            <a:avLst/>
          </a:prstGeo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a:t>マスター テキストの書式設定</a:t>
            </a:r>
          </a:p>
        </p:txBody>
      </p:sp>
      <p:sp>
        <p:nvSpPr>
          <p:cNvPr id="7" name="スライド番号プレースホルダー 5"/>
          <p:cNvSpPr>
            <a:spLocks noGrp="1"/>
          </p:cNvSpPr>
          <p:nvPr>
            <p:ph type="sldNum" sz="quarter" idx="4"/>
          </p:nvPr>
        </p:nvSpPr>
        <p:spPr>
          <a:xfrm>
            <a:off x="0" y="6623050"/>
            <a:ext cx="309700" cy="215444"/>
          </a:xfrm>
          <a:prstGeom prst="rect">
            <a:avLst/>
          </a:prstGeom>
          <a:noFill/>
          <a:ln w="12700" algn="ctr">
            <a:noFill/>
            <a:miter lim="800000"/>
            <a:headEnd/>
            <a:tailEnd/>
          </a:ln>
          <a:effectLst>
            <a:prstShdw prst="shdw17" dist="17961" dir="2700000">
              <a:schemeClr val="accent1">
                <a:gamma/>
                <a:shade val="60000"/>
                <a:invGamma/>
              </a:schemeClr>
            </a:prstShdw>
          </a:effectLst>
        </p:spPr>
        <p:txBody>
          <a:bodyPr wrap="none">
            <a:spAutoFit/>
          </a:bodyPr>
          <a:lstStyle>
            <a:lvl1pPr>
              <a:defRPr lang="ja-JP" altLang="en-US" sz="800" smtClean="0">
                <a:solidFill>
                  <a:srgbClr val="000000"/>
                </a:solidFill>
                <a:latin typeface="Arial" pitchFamily="34" charset="0"/>
                <a:ea typeface="ＭＳ Ｐゴシック" pitchFamily="50" charset="-128"/>
              </a:defRPr>
            </a:lvl1pPr>
          </a:lstStyle>
          <a:p>
            <a:fld id="{9FD83A67-C334-4EBD-BE04-EE2E4B494E79}" type="slidenum">
              <a:rPr lang="en-US" altLang="ja-JP" smtClean="0"/>
              <a:pPr/>
              <a:t>‹#›</a:t>
            </a:fld>
            <a:endParaRPr lang="en-US" dirty="0"/>
          </a:p>
        </p:txBody>
      </p:sp>
    </p:spTree>
    <p:extLst>
      <p:ext uri="{BB962C8B-B14F-4D97-AF65-F5344CB8AC3E}">
        <p14:creationId xmlns:p14="http://schemas.microsoft.com/office/powerpoint/2010/main" val="2098109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4"/>
          </p:nvPr>
        </p:nvSpPr>
        <p:spPr>
          <a:xfrm>
            <a:off x="0" y="6623050"/>
            <a:ext cx="309700" cy="215444"/>
          </a:xfrm>
          <a:prstGeom prst="rect">
            <a:avLst/>
          </a:prstGeom>
          <a:noFill/>
          <a:ln w="12700" algn="ctr">
            <a:noFill/>
            <a:miter lim="800000"/>
            <a:headEnd/>
            <a:tailEnd/>
          </a:ln>
          <a:effectLst>
            <a:prstShdw prst="shdw17" dist="17961" dir="2700000">
              <a:schemeClr val="accent1">
                <a:gamma/>
                <a:shade val="60000"/>
                <a:invGamma/>
              </a:schemeClr>
            </a:prstShdw>
          </a:effectLst>
        </p:spPr>
        <p:txBody>
          <a:bodyPr wrap="none">
            <a:spAutoFit/>
          </a:bodyPr>
          <a:lstStyle>
            <a:lvl1pPr>
              <a:defRPr lang="ja-JP" altLang="en-US" sz="800" smtClean="0">
                <a:solidFill>
                  <a:srgbClr val="000000"/>
                </a:solidFill>
                <a:latin typeface="Arial" pitchFamily="34" charset="0"/>
                <a:ea typeface="ＭＳ Ｐゴシック" pitchFamily="50" charset="-128"/>
              </a:defRPr>
            </a:lvl1pPr>
          </a:lstStyle>
          <a:p>
            <a:fld id="{9FD83A67-C334-4EBD-BE04-EE2E4B494E79}" type="slidenum">
              <a:rPr lang="en-US" altLang="ja-JP" smtClean="0"/>
              <a:pPr/>
              <a:t>‹#›</a:t>
            </a:fld>
            <a:endParaRPr lang="en-US" dirty="0"/>
          </a:p>
        </p:txBody>
      </p:sp>
      <p:sp>
        <p:nvSpPr>
          <p:cNvPr id="7" name="タイトル 6"/>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84630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5"/>
          <p:cNvSpPr>
            <a:spLocks noGrp="1"/>
          </p:cNvSpPr>
          <p:nvPr>
            <p:ph type="sldNum" sz="quarter" idx="4"/>
          </p:nvPr>
        </p:nvSpPr>
        <p:spPr>
          <a:xfrm>
            <a:off x="0" y="6623050"/>
            <a:ext cx="309700" cy="215444"/>
          </a:xfrm>
          <a:prstGeom prst="rect">
            <a:avLst/>
          </a:prstGeom>
          <a:noFill/>
          <a:ln w="12700" algn="ctr">
            <a:noFill/>
            <a:miter lim="800000"/>
            <a:headEnd/>
            <a:tailEnd/>
          </a:ln>
          <a:effectLst>
            <a:prstShdw prst="shdw17" dist="17961" dir="2700000">
              <a:schemeClr val="accent1">
                <a:gamma/>
                <a:shade val="60000"/>
                <a:invGamma/>
              </a:schemeClr>
            </a:prstShdw>
          </a:effectLst>
        </p:spPr>
        <p:txBody>
          <a:bodyPr wrap="none">
            <a:spAutoFit/>
          </a:bodyPr>
          <a:lstStyle>
            <a:lvl1pPr>
              <a:defRPr lang="ja-JP" altLang="en-US" sz="800" smtClean="0">
                <a:solidFill>
                  <a:srgbClr val="000000"/>
                </a:solidFill>
                <a:latin typeface="Arial" pitchFamily="34" charset="0"/>
                <a:ea typeface="ＭＳ Ｐゴシック" pitchFamily="50" charset="-128"/>
              </a:defRPr>
            </a:lvl1pPr>
          </a:lstStyle>
          <a:p>
            <a:fld id="{9FD83A67-C334-4EBD-BE04-EE2E4B494E79}" type="slidenum">
              <a:rPr lang="en-US" altLang="ja-JP" smtClean="0"/>
              <a:pPr/>
              <a:t>‹#›</a:t>
            </a:fld>
            <a:endParaRPr lang="en-US" dirty="0"/>
          </a:p>
        </p:txBody>
      </p:sp>
    </p:spTree>
    <p:extLst>
      <p:ext uri="{BB962C8B-B14F-4D97-AF65-F5344CB8AC3E}">
        <p14:creationId xmlns:p14="http://schemas.microsoft.com/office/powerpoint/2010/main" val="39124571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図 1" descr="pt_naka2.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130"/>
          <p:cNvSpPr>
            <a:spLocks noChangeArrowheads="1"/>
          </p:cNvSpPr>
          <p:nvPr userDrawn="1"/>
        </p:nvSpPr>
        <p:spPr bwMode="auto">
          <a:xfrm>
            <a:off x="306650" y="6623050"/>
            <a:ext cx="862737" cy="215444"/>
          </a:xfrm>
          <a:prstGeom prst="rect">
            <a:avLst/>
          </a:prstGeom>
          <a:noFill/>
          <a:ln w="12700" algn="ctr">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en-US" altLang="en-US" sz="800" dirty="0">
                <a:solidFill>
                  <a:srgbClr val="000000"/>
                </a:solidFill>
                <a:latin typeface="Arial" pitchFamily="34" charset="0"/>
                <a:ea typeface="ＭＳ Ｐゴシック" pitchFamily="50" charset="-128"/>
              </a:rPr>
              <a:t>JAN23SS0031</a:t>
            </a:r>
          </a:p>
        </p:txBody>
      </p:sp>
      <p:sp>
        <p:nvSpPr>
          <p:cNvPr id="4" name="タイトル プレースホルダー 3"/>
          <p:cNvSpPr>
            <a:spLocks noGrp="1"/>
          </p:cNvSpPr>
          <p:nvPr>
            <p:ph type="title"/>
          </p:nvPr>
        </p:nvSpPr>
        <p:spPr>
          <a:xfrm>
            <a:off x="885825" y="15547"/>
            <a:ext cx="7372350" cy="980728"/>
          </a:xfrm>
          <a:prstGeom prst="rect">
            <a:avLst/>
          </a:prstGeom>
        </p:spPr>
        <p:txBody>
          <a:bodyPr vert="horz" lIns="91440" tIns="126000" rIns="91440" bIns="36000" rtlCol="0" anchor="ctr">
            <a:normAutofit/>
          </a:bodyPr>
          <a:lstStyle/>
          <a:p>
            <a:r>
              <a:rPr kumimoji="1" lang="ja-JP" altLang="en-US" dirty="0"/>
              <a:t>マスター タイトルの書式設定</a:t>
            </a:r>
          </a:p>
        </p:txBody>
      </p:sp>
      <p:sp>
        <p:nvSpPr>
          <p:cNvPr id="5" name="スライド番号プレースホルダー 5"/>
          <p:cNvSpPr>
            <a:spLocks noGrp="1"/>
          </p:cNvSpPr>
          <p:nvPr>
            <p:ph type="sldNum" sz="quarter" idx="4"/>
          </p:nvPr>
        </p:nvSpPr>
        <p:spPr>
          <a:xfrm>
            <a:off x="0" y="6623050"/>
            <a:ext cx="309700" cy="215444"/>
          </a:xfrm>
          <a:prstGeom prst="rect">
            <a:avLst/>
          </a:prstGeom>
          <a:noFill/>
          <a:ln w="12700" algn="ctr">
            <a:noFill/>
            <a:miter lim="800000"/>
            <a:headEnd/>
            <a:tailEnd/>
          </a:ln>
          <a:effectLst>
            <a:prstShdw prst="shdw17" dist="17961" dir="2700000">
              <a:schemeClr val="accent1">
                <a:gamma/>
                <a:shade val="60000"/>
                <a:invGamma/>
              </a:schemeClr>
            </a:prstShdw>
          </a:effectLst>
        </p:spPr>
        <p:txBody>
          <a:bodyPr wrap="none">
            <a:spAutoFit/>
          </a:bodyPr>
          <a:lstStyle>
            <a:lvl1pPr>
              <a:defRPr lang="ja-JP" altLang="en-US" sz="800" smtClean="0">
                <a:solidFill>
                  <a:srgbClr val="000000"/>
                </a:solidFill>
                <a:latin typeface="Arial" pitchFamily="34" charset="0"/>
                <a:ea typeface="ＭＳ Ｐゴシック" pitchFamily="50" charset="-128"/>
              </a:defRPr>
            </a:lvl1pPr>
          </a:lstStyle>
          <a:p>
            <a:fld id="{9FD83A67-C334-4EBD-BE04-EE2E4B494E79}" type="slidenum">
              <a:rPr lang="en-US" altLang="ja-JP" smtClean="0"/>
              <a:pPr/>
              <a:t>‹#›</a:t>
            </a:fld>
            <a:endParaRPr lang="en-US" dirty="0"/>
          </a:p>
        </p:txBody>
      </p:sp>
    </p:spTree>
    <p:extLst>
      <p:ext uri="{BB962C8B-B14F-4D97-AF65-F5344CB8AC3E}">
        <p14:creationId xmlns:p14="http://schemas.microsoft.com/office/powerpoint/2010/main" val="1029081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Lst>
  <p:hf hdr="0" ftr="0" dt="0"/>
  <p:txStyles>
    <p:titleStyle>
      <a:lvl1pPr algn="ctr" defTabSz="914400" rtl="0" eaLnBrk="1" latinLnBrk="0" hangingPunct="1">
        <a:spcBef>
          <a:spcPct val="0"/>
        </a:spcBef>
        <a:buNone/>
        <a:defRPr kumimoji="1" sz="32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3"/>
          <p:cNvSpPr>
            <a:spLocks noGrp="1"/>
          </p:cNvSpPr>
          <p:nvPr>
            <p:ph type="subTitle" idx="1"/>
          </p:nvPr>
        </p:nvSpPr>
        <p:spPr>
          <a:xfrm>
            <a:off x="962024" y="4460534"/>
            <a:ext cx="7210425" cy="1471730"/>
          </a:xfrm>
        </p:spPr>
        <p:txBody>
          <a:bodyPr/>
          <a:lstStyle/>
          <a:p>
            <a:r>
              <a:rPr lang="ja-JP" altLang="en-US" sz="2000" dirty="0"/>
              <a:t>監修：医療法人社団</a:t>
            </a:r>
            <a:r>
              <a:rPr lang="en-US" altLang="ja-JP" sz="2000" dirty="0"/>
              <a:t>OKM </a:t>
            </a:r>
            <a:r>
              <a:rPr lang="ja-JP" altLang="en-US" sz="2000" dirty="0"/>
              <a:t>岡本内科クリニック </a:t>
            </a:r>
            <a:endParaRPr lang="en-US" altLang="ja-JP" sz="2000" dirty="0"/>
          </a:p>
          <a:p>
            <a:r>
              <a:rPr lang="ja-JP" altLang="en-US" sz="2000" dirty="0"/>
              <a:t>院長 岡本 亜紀 先生</a:t>
            </a:r>
            <a:endParaRPr lang="ja-JP" altLang="en-US" sz="2400" dirty="0"/>
          </a:p>
        </p:txBody>
      </p:sp>
      <p:sp>
        <p:nvSpPr>
          <p:cNvPr id="15" name="スライド番号プレースホルダー 14"/>
          <p:cNvSpPr>
            <a:spLocks noGrp="1"/>
          </p:cNvSpPr>
          <p:nvPr>
            <p:ph type="sldNum" sz="quarter" idx="4"/>
          </p:nvPr>
        </p:nvSpPr>
        <p:spPr/>
        <p:txBody>
          <a:bodyPr/>
          <a:lstStyle/>
          <a:p>
            <a:fld id="{9FD83A67-C334-4EBD-BE04-EE2E4B494E79}" type="slidenum">
              <a:rPr lang="en-US" altLang="ja-JP" smtClean="0"/>
              <a:pPr/>
              <a:t>1</a:t>
            </a:fld>
            <a:endParaRPr lang="en-US" dirty="0"/>
          </a:p>
        </p:txBody>
      </p:sp>
      <p:sp>
        <p:nvSpPr>
          <p:cNvPr id="2" name="タイトル 1"/>
          <p:cNvSpPr>
            <a:spLocks noGrp="1"/>
          </p:cNvSpPr>
          <p:nvPr>
            <p:ph type="title"/>
          </p:nvPr>
        </p:nvSpPr>
        <p:spPr/>
        <p:txBody>
          <a:bodyPr>
            <a:normAutofit/>
          </a:bodyPr>
          <a:lstStyle/>
          <a:p>
            <a:r>
              <a:rPr lang="ja-JP" altLang="en-US" sz="4400" dirty="0">
                <a:solidFill>
                  <a:prstClr val="black"/>
                </a:solidFill>
              </a:rPr>
              <a:t>女性の糖尿病</a:t>
            </a:r>
            <a:endParaRPr lang="ja-JP" altLang="en-US" sz="6600" dirty="0"/>
          </a:p>
        </p:txBody>
      </p:sp>
      <p:sp>
        <p:nvSpPr>
          <p:cNvPr id="6" name="Rectangle 130"/>
          <p:cNvSpPr>
            <a:spLocks noChangeArrowheads="1"/>
          </p:cNvSpPr>
          <p:nvPr/>
        </p:nvSpPr>
        <p:spPr bwMode="auto">
          <a:xfrm>
            <a:off x="185738" y="6623050"/>
            <a:ext cx="862737" cy="215444"/>
          </a:xfrm>
          <a:prstGeom prst="rect">
            <a:avLst/>
          </a:prstGeom>
          <a:noFill/>
          <a:ln w="12700" algn="ctr">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en-US" altLang="en-US" sz="800" dirty="0">
                <a:solidFill>
                  <a:schemeClr val="bg1"/>
                </a:solidFill>
                <a:latin typeface="Arial" pitchFamily="34" charset="0"/>
                <a:ea typeface="ＭＳ Ｐゴシック" pitchFamily="50" charset="-128"/>
              </a:rPr>
              <a:t>JAN23SS0031</a:t>
            </a:r>
            <a:endParaRPr lang="en-US" altLang="ja-JP" sz="800" dirty="0">
              <a:solidFill>
                <a:schemeClr val="bg1"/>
              </a:solidFill>
              <a:latin typeface="Arial" pitchFamily="34" charset="0"/>
              <a:ea typeface="ＭＳ Ｐゴシック" pitchFamily="50" charset="-128"/>
            </a:endParaRPr>
          </a:p>
        </p:txBody>
      </p:sp>
      <p:pic>
        <p:nvPicPr>
          <p:cNvPr id="8" name="図 7" descr="dsol.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06484" y="5805264"/>
            <a:ext cx="3528392" cy="443116"/>
          </a:xfrm>
          <a:prstGeom prst="rect">
            <a:avLst/>
          </a:prstGeom>
        </p:spPr>
      </p:pic>
    </p:spTree>
    <p:extLst>
      <p:ext uri="{BB962C8B-B14F-4D97-AF65-F5344CB8AC3E}">
        <p14:creationId xmlns:p14="http://schemas.microsoft.com/office/powerpoint/2010/main" val="200900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
          </p:nvPr>
        </p:nvSpPr>
        <p:spPr/>
        <p:txBody>
          <a:bodyPr/>
          <a:lstStyle/>
          <a:p>
            <a:fld id="{9FD83A67-C334-4EBD-BE04-EE2E4B494E79}" type="slidenum">
              <a:rPr lang="en-US" altLang="ja-JP" smtClean="0"/>
              <a:pPr/>
              <a:t>2</a:t>
            </a:fld>
            <a:endParaRPr lang="en-US" dirty="0"/>
          </a:p>
        </p:txBody>
      </p:sp>
      <p:sp>
        <p:nvSpPr>
          <p:cNvPr id="6" name="タイトル 1"/>
          <p:cNvSpPr>
            <a:spLocks noGrp="1"/>
          </p:cNvSpPr>
          <p:nvPr>
            <p:ph type="title"/>
          </p:nvPr>
        </p:nvSpPr>
        <p:spPr/>
        <p:txBody>
          <a:bodyPr>
            <a:normAutofit/>
          </a:bodyPr>
          <a:lstStyle/>
          <a:p>
            <a:r>
              <a:rPr kumimoji="1" lang="ja-JP" altLang="en-US" sz="3600" dirty="0"/>
              <a:t>女性のライフステージのこと</a:t>
            </a:r>
          </a:p>
        </p:txBody>
      </p:sp>
      <p:sp>
        <p:nvSpPr>
          <p:cNvPr id="7" name="コンテンツ プレースホルダー 2"/>
          <p:cNvSpPr>
            <a:spLocks noGrp="1"/>
          </p:cNvSpPr>
          <p:nvPr>
            <p:ph idx="4294967295"/>
          </p:nvPr>
        </p:nvSpPr>
        <p:spPr>
          <a:xfrm>
            <a:off x="625522" y="1605765"/>
            <a:ext cx="8021328" cy="3785652"/>
          </a:xfrm>
          <a:prstGeom prst="rect">
            <a:avLst/>
          </a:prstGeom>
        </p:spPr>
        <p:txBody>
          <a:bodyPr wrap="square">
            <a:spAutoFit/>
          </a:bodyPr>
          <a:lstStyle/>
          <a:p>
            <a:pPr marL="0" indent="0">
              <a:buNone/>
            </a:pPr>
            <a:r>
              <a:rPr lang="ja-JP" altLang="en-US" sz="2000" dirty="0"/>
              <a:t>結婚、出産、子育て、介護・・・</a:t>
            </a:r>
            <a:br>
              <a:rPr lang="en-US" altLang="ja-JP" sz="2000" dirty="0"/>
            </a:br>
            <a:r>
              <a:rPr lang="ja-JP" altLang="en-US" sz="2000" dirty="0"/>
              <a:t>女性の一生は、周りの環境に大きく影響をうけます。</a:t>
            </a:r>
            <a:endParaRPr lang="en-US" altLang="ja-JP" sz="2000" dirty="0"/>
          </a:p>
          <a:p>
            <a:pPr marL="0" indent="0">
              <a:buNone/>
            </a:pPr>
            <a:endParaRPr lang="ja-JP" altLang="en-US" sz="2000" dirty="0"/>
          </a:p>
          <a:p>
            <a:pPr marL="0" indent="0">
              <a:buNone/>
            </a:pPr>
            <a:r>
              <a:rPr lang="ja-JP" altLang="en-US" sz="2000" dirty="0"/>
              <a:t>環境の変化からストレスが多くなったり、</a:t>
            </a:r>
            <a:br>
              <a:rPr lang="en-US" altLang="ja-JP" sz="2000" dirty="0"/>
            </a:br>
            <a:r>
              <a:rPr lang="ja-JP" altLang="en-US" sz="2000" dirty="0"/>
              <a:t>日々の忙しさから自分のことは二の次になってしまったりと、</a:t>
            </a:r>
          </a:p>
          <a:p>
            <a:pPr marL="0" indent="0">
              <a:buNone/>
            </a:pPr>
            <a:r>
              <a:rPr lang="ja-JP" altLang="en-US" sz="2000" dirty="0"/>
              <a:t>血糖値のマネジメントがしにくい状況になっている方も</a:t>
            </a:r>
            <a:br>
              <a:rPr lang="en-US" altLang="ja-JP" sz="2000" dirty="0"/>
            </a:br>
            <a:r>
              <a:rPr lang="ja-JP" altLang="en-US" sz="2000" dirty="0"/>
              <a:t>少なくありません。</a:t>
            </a:r>
          </a:p>
          <a:p>
            <a:pPr marL="0" indent="0">
              <a:buNone/>
            </a:pPr>
            <a:endParaRPr lang="en-US" altLang="ja-JP" sz="2000" dirty="0"/>
          </a:p>
          <a:p>
            <a:pPr marL="0" indent="0">
              <a:buNone/>
            </a:pPr>
            <a:r>
              <a:rPr lang="ja-JP" altLang="en-US" sz="2000" dirty="0"/>
              <a:t>ご自分のライフステージを</a:t>
            </a:r>
            <a:br>
              <a:rPr lang="en-US" altLang="ja-JP" sz="2000" dirty="0"/>
            </a:br>
            <a:r>
              <a:rPr lang="ja-JP" altLang="en-US" sz="2000" dirty="0"/>
              <a:t>少し客観的にみてみることで、</a:t>
            </a:r>
            <a:br>
              <a:rPr lang="en-US" altLang="ja-JP" sz="2000" dirty="0"/>
            </a:br>
            <a:r>
              <a:rPr lang="ja-JP" altLang="en-US" sz="2000" dirty="0"/>
              <a:t>糖尿病に気付ける環境を整えてみませんか？</a:t>
            </a:r>
          </a:p>
        </p:txBody>
      </p:sp>
      <p:pic>
        <p:nvPicPr>
          <p:cNvPr id="5" name="Picture 2" descr="C:\Users\momiya\AppData\Local\Microsoft\Windows\Temporary Internet Files\Content.Outlook\D261BAQJ\60代女性_散歩 (0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40228" y="2891281"/>
            <a:ext cx="2757710" cy="396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8005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p:txBody>
          <a:bodyPr/>
          <a:lstStyle/>
          <a:p>
            <a:fld id="{9FD83A67-C334-4EBD-BE04-EE2E4B494E79}" type="slidenum">
              <a:rPr lang="en-US" altLang="ja-JP" smtClean="0"/>
              <a:pPr/>
              <a:t>3</a:t>
            </a:fld>
            <a:endParaRPr lang="en-US" dirty="0"/>
          </a:p>
        </p:txBody>
      </p:sp>
      <p:sp>
        <p:nvSpPr>
          <p:cNvPr id="3" name="タイトル 2"/>
          <p:cNvSpPr>
            <a:spLocks noGrp="1"/>
          </p:cNvSpPr>
          <p:nvPr>
            <p:ph type="title"/>
          </p:nvPr>
        </p:nvSpPr>
        <p:spPr/>
        <p:txBody>
          <a:bodyPr>
            <a:normAutofit/>
          </a:bodyPr>
          <a:lstStyle/>
          <a:p>
            <a:r>
              <a:rPr lang="ja-JP" altLang="en-US" sz="3600" dirty="0"/>
              <a:t>エストロゲンのこと</a:t>
            </a:r>
            <a:endParaRPr kumimoji="1" lang="ja-JP" altLang="en-US" sz="3600" dirty="0"/>
          </a:p>
        </p:txBody>
      </p:sp>
      <p:sp>
        <p:nvSpPr>
          <p:cNvPr id="5" name="コンテンツ プレースホルダー 2"/>
          <p:cNvSpPr txBox="1">
            <a:spLocks/>
          </p:cNvSpPr>
          <p:nvPr/>
        </p:nvSpPr>
        <p:spPr>
          <a:xfrm>
            <a:off x="625522" y="1605765"/>
            <a:ext cx="8021328" cy="4154984"/>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a:t>女性ホルモンである「エストロゲン」には</a:t>
            </a:r>
            <a:br>
              <a:rPr lang="en-US" altLang="ja-JP" sz="2000" dirty="0"/>
            </a:br>
            <a:r>
              <a:rPr lang="ja-JP" altLang="en-US" sz="2000" dirty="0"/>
              <a:t>いろいろなリスクから身体を守る働きがあり、</a:t>
            </a:r>
            <a:br>
              <a:rPr lang="en-US" altLang="ja-JP" sz="2000" dirty="0"/>
            </a:br>
            <a:r>
              <a:rPr lang="ja-JP" altLang="en-US" sz="2000" dirty="0"/>
              <a:t>血糖値を調整する働きも担っています。</a:t>
            </a:r>
          </a:p>
          <a:p>
            <a:pPr marL="0" indent="0">
              <a:buNone/>
            </a:pPr>
            <a:endParaRPr lang="en-US" altLang="ja-JP" sz="2000" dirty="0"/>
          </a:p>
          <a:p>
            <a:pPr marL="0" indent="0">
              <a:buNone/>
            </a:pPr>
            <a:r>
              <a:rPr lang="ja-JP" altLang="en-US" sz="2000" dirty="0"/>
              <a:t>しかしその分泌量は女性の場合</a:t>
            </a:r>
            <a:r>
              <a:rPr lang="en-US" altLang="ja-JP" sz="2000" dirty="0"/>
              <a:t>40</a:t>
            </a:r>
            <a:r>
              <a:rPr lang="ja-JP" altLang="en-US" sz="2000" dirty="0"/>
              <a:t>代から減少し始め、</a:t>
            </a:r>
            <a:br>
              <a:rPr lang="en-US" altLang="ja-JP" sz="2000" dirty="0"/>
            </a:br>
            <a:r>
              <a:rPr lang="ja-JP" altLang="en-US" sz="2000" dirty="0"/>
              <a:t>閉経と共に急激に落ち込みます。</a:t>
            </a:r>
          </a:p>
          <a:p>
            <a:pPr marL="0" indent="0">
              <a:buNone/>
            </a:pPr>
            <a:endParaRPr lang="en-US" altLang="ja-JP" sz="2000" dirty="0"/>
          </a:p>
          <a:p>
            <a:pPr marL="0" indent="0">
              <a:buNone/>
            </a:pPr>
            <a:r>
              <a:rPr lang="ja-JP" altLang="en-US" sz="2000" dirty="0"/>
              <a:t>更年期障害かしら、と思っていたあの症状、</a:t>
            </a:r>
            <a:br>
              <a:rPr lang="en-US" altLang="ja-JP" sz="2000" dirty="0"/>
            </a:br>
            <a:r>
              <a:rPr lang="ja-JP" altLang="en-US" sz="2000" dirty="0"/>
              <a:t>実は血糖値の上昇によるものかもしれません。</a:t>
            </a:r>
          </a:p>
          <a:p>
            <a:pPr marL="0" indent="0">
              <a:buNone/>
            </a:pPr>
            <a:endParaRPr lang="en-US" altLang="ja-JP" sz="2000" dirty="0"/>
          </a:p>
          <a:p>
            <a:pPr marL="0" indent="0">
              <a:buNone/>
            </a:pPr>
            <a:r>
              <a:rPr lang="ja-JP" altLang="en-US" sz="2000" dirty="0"/>
              <a:t>スライドの最後にチェックリストを掲載して</a:t>
            </a:r>
            <a:br>
              <a:rPr lang="en-US" altLang="ja-JP" sz="2000" dirty="0"/>
            </a:br>
            <a:r>
              <a:rPr lang="ja-JP" altLang="en-US" sz="2000" dirty="0"/>
              <a:t>いますので、チェックしてみましょう。</a:t>
            </a:r>
          </a:p>
        </p:txBody>
      </p:sp>
      <p:pic>
        <p:nvPicPr>
          <p:cNvPr id="6" name="Picture 2" descr="C:\Users\momiya\AppData\Local\Microsoft\Windows\Temporary Internet Files\Content.Outlook\D261BAQJ\60代女性_散歩 (0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40228" y="2891281"/>
            <a:ext cx="2757710" cy="396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573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p:txBody>
          <a:bodyPr/>
          <a:lstStyle/>
          <a:p>
            <a:fld id="{9FD83A67-C334-4EBD-BE04-EE2E4B494E79}" type="slidenum">
              <a:rPr lang="en-US" altLang="ja-JP" smtClean="0"/>
              <a:pPr/>
              <a:t>4</a:t>
            </a:fld>
            <a:endParaRPr lang="en-US" dirty="0"/>
          </a:p>
        </p:txBody>
      </p:sp>
      <p:sp>
        <p:nvSpPr>
          <p:cNvPr id="3" name="タイトル 2"/>
          <p:cNvSpPr>
            <a:spLocks noGrp="1"/>
          </p:cNvSpPr>
          <p:nvPr>
            <p:ph type="title"/>
          </p:nvPr>
        </p:nvSpPr>
        <p:spPr>
          <a:xfrm>
            <a:off x="809900" y="15547"/>
            <a:ext cx="7509238" cy="980728"/>
          </a:xfrm>
        </p:spPr>
        <p:txBody>
          <a:bodyPr>
            <a:noAutofit/>
          </a:bodyPr>
          <a:lstStyle/>
          <a:p>
            <a:r>
              <a:rPr lang="ja-JP" altLang="en-US" sz="2400" dirty="0"/>
              <a:t>ライフステージ別にみた</a:t>
            </a:r>
            <a:br>
              <a:rPr lang="en-US" altLang="ja-JP" sz="2400" dirty="0"/>
            </a:br>
            <a:r>
              <a:rPr lang="ja-JP" altLang="en-US" sz="2400" dirty="0"/>
              <a:t>エストロゲン分泌量の変化と女性に起こりやすい病気</a:t>
            </a:r>
            <a:endParaRPr kumimoji="1" lang="ja-JP" altLang="en-US" sz="2400" dirty="0"/>
          </a:p>
        </p:txBody>
      </p:sp>
      <p:sp>
        <p:nvSpPr>
          <p:cNvPr id="7" name="正方形/長方形 6"/>
          <p:cNvSpPr/>
          <p:nvPr/>
        </p:nvSpPr>
        <p:spPr>
          <a:xfrm>
            <a:off x="2343806" y="6476326"/>
            <a:ext cx="6673622" cy="369332"/>
          </a:xfrm>
          <a:prstGeom prst="rect">
            <a:avLst/>
          </a:prstGeom>
        </p:spPr>
        <p:txBody>
          <a:bodyPr wrap="none" anchor="b">
            <a:spAutoFit/>
          </a:bodyPr>
          <a:lstStyle/>
          <a:p>
            <a:pPr marL="357188" indent="-357188" algn="r"/>
            <a:r>
              <a:rPr lang="ja-JP" altLang="en-US" sz="900" dirty="0">
                <a:latin typeface="Arial" panose="020B0604020202020204" pitchFamily="34" charset="0"/>
                <a:ea typeface="ＭＳ Ｐゴシック" panose="020B0600070205080204" pitchFamily="50" charset="-128"/>
                <a:cs typeface="Arial" panose="020B0604020202020204" pitchFamily="34" charset="0"/>
              </a:rPr>
              <a:t>岡本 亜紀 著：女性なら知っておきたい女性の糖尿病</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 p.23, 29, 31, PHP</a:t>
            </a:r>
            <a:r>
              <a:rPr lang="ja-JP" altLang="en-US" sz="900" dirty="0">
                <a:latin typeface="Arial" panose="020B0604020202020204" pitchFamily="34" charset="0"/>
                <a:ea typeface="ＭＳ Ｐゴシック" panose="020B0600070205080204" pitchFamily="50" charset="-128"/>
                <a:cs typeface="Arial" panose="020B0604020202020204" pitchFamily="34" charset="0"/>
              </a:rPr>
              <a:t>研究所 </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2018</a:t>
            </a:r>
          </a:p>
          <a:p>
            <a:pPr marL="357188" indent="-357188" algn="r"/>
            <a:r>
              <a:rPr lang="ja-JP" altLang="en-US" sz="900" dirty="0">
                <a:latin typeface="Arial" panose="020B0604020202020204" pitchFamily="34" charset="0"/>
                <a:ea typeface="ＭＳ Ｐゴシック" panose="020B0600070205080204" pitchFamily="50" charset="-128"/>
                <a:cs typeface="Arial" panose="020B0604020202020204" pitchFamily="34" charset="0"/>
              </a:rPr>
              <a:t>厚生労働省：令和３年度 出生に関する統計の概況（</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https://www.mhlw.go.jp/toukei/saikin/hw/jinkou/tokusyu/syussyo07/index.html</a:t>
            </a:r>
            <a:r>
              <a:rPr lang="ja-JP" altLang="en-US" sz="900" dirty="0">
                <a:latin typeface="Arial" panose="020B0604020202020204" pitchFamily="34" charset="0"/>
                <a:ea typeface="ＭＳ Ｐゴシック" panose="020B0600070205080204" pitchFamily="50" charset="-128"/>
                <a:cs typeface="Arial" panose="020B0604020202020204" pitchFamily="34" charset="0"/>
              </a:rPr>
              <a:t>）</a:t>
            </a:r>
          </a:p>
        </p:txBody>
      </p:sp>
      <p:grpSp>
        <p:nvGrpSpPr>
          <p:cNvPr id="49" name="グループ化 48"/>
          <p:cNvGrpSpPr/>
          <p:nvPr/>
        </p:nvGrpSpPr>
        <p:grpSpPr>
          <a:xfrm>
            <a:off x="154303" y="1323975"/>
            <a:ext cx="8199122" cy="5274360"/>
            <a:chOff x="154303" y="1323975"/>
            <a:chExt cx="8199122" cy="5390124"/>
          </a:xfrm>
        </p:grpSpPr>
        <p:sp>
          <p:nvSpPr>
            <p:cNvPr id="9" name="Rectangle 7"/>
            <p:cNvSpPr>
              <a:spLocks noChangeArrowheads="1"/>
            </p:cNvSpPr>
            <p:nvPr/>
          </p:nvSpPr>
          <p:spPr bwMode="auto">
            <a:xfrm>
              <a:off x="933449" y="1323975"/>
              <a:ext cx="727075" cy="4713288"/>
            </a:xfrm>
            <a:prstGeom prst="rect">
              <a:avLst/>
            </a:prstGeom>
            <a:solidFill>
              <a:srgbClr val="EF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0" name="Rectangle 8"/>
            <p:cNvSpPr>
              <a:spLocks noChangeArrowheads="1"/>
            </p:cNvSpPr>
            <p:nvPr/>
          </p:nvSpPr>
          <p:spPr bwMode="auto">
            <a:xfrm>
              <a:off x="1660525" y="1323975"/>
              <a:ext cx="2444750" cy="4713288"/>
            </a:xfrm>
            <a:prstGeom prst="rect">
              <a:avLst/>
            </a:prstGeom>
            <a:solidFill>
              <a:srgbClr val="E1EE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1" name="Rectangle 9"/>
            <p:cNvSpPr>
              <a:spLocks noChangeArrowheads="1"/>
            </p:cNvSpPr>
            <p:nvPr/>
          </p:nvSpPr>
          <p:spPr bwMode="auto">
            <a:xfrm>
              <a:off x="4105275" y="1323975"/>
              <a:ext cx="993775" cy="4713288"/>
            </a:xfrm>
            <a:prstGeom prst="rect">
              <a:avLst/>
            </a:prstGeom>
            <a:solidFill>
              <a:srgbClr val="D1EC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2" name="Rectangle 10"/>
            <p:cNvSpPr>
              <a:spLocks noChangeArrowheads="1"/>
            </p:cNvSpPr>
            <p:nvPr/>
          </p:nvSpPr>
          <p:spPr bwMode="auto">
            <a:xfrm>
              <a:off x="5099050" y="1323975"/>
              <a:ext cx="933450" cy="4713288"/>
            </a:xfrm>
            <a:prstGeom prst="rect">
              <a:avLst/>
            </a:prstGeom>
            <a:solidFill>
              <a:srgbClr val="D8CA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Rectangle 11"/>
            <p:cNvSpPr>
              <a:spLocks noChangeArrowheads="1"/>
            </p:cNvSpPr>
            <p:nvPr/>
          </p:nvSpPr>
          <p:spPr bwMode="auto">
            <a:xfrm>
              <a:off x="6029325" y="1323975"/>
              <a:ext cx="2320925" cy="4713288"/>
            </a:xfrm>
            <a:prstGeom prst="rect">
              <a:avLst/>
            </a:prstGeom>
            <a:solidFill>
              <a:srgbClr val="F6D5D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grpSp>
          <p:nvGrpSpPr>
            <p:cNvPr id="44" name="グループ化 43"/>
            <p:cNvGrpSpPr/>
            <p:nvPr/>
          </p:nvGrpSpPr>
          <p:grpSpPr>
            <a:xfrm>
              <a:off x="933450" y="1323975"/>
              <a:ext cx="6489700" cy="4713288"/>
              <a:chOff x="933450" y="1323975"/>
              <a:chExt cx="6489700" cy="4713288"/>
            </a:xfrm>
          </p:grpSpPr>
          <p:sp>
            <p:nvSpPr>
              <p:cNvPr id="15" name="Line 14"/>
              <p:cNvSpPr>
                <a:spLocks noChangeShapeType="1"/>
              </p:cNvSpPr>
              <p:nvPr/>
            </p:nvSpPr>
            <p:spPr bwMode="auto">
              <a:xfrm flipV="1">
                <a:off x="933450" y="1323975"/>
                <a:ext cx="0" cy="4713288"/>
              </a:xfrm>
              <a:prstGeom prst="line">
                <a:avLst/>
              </a:prstGeom>
              <a:noFill/>
              <a:ln w="38100"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6" name="Line 15"/>
              <p:cNvSpPr>
                <a:spLocks noChangeShapeType="1"/>
              </p:cNvSpPr>
              <p:nvPr/>
            </p:nvSpPr>
            <p:spPr bwMode="auto">
              <a:xfrm flipV="1">
                <a:off x="1860550" y="1323975"/>
                <a:ext cx="0" cy="4713288"/>
              </a:xfrm>
              <a:prstGeom prst="line">
                <a:avLst/>
              </a:prstGeom>
              <a:noFill/>
              <a:ln w="38100"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Line 16"/>
              <p:cNvSpPr>
                <a:spLocks noChangeShapeType="1"/>
              </p:cNvSpPr>
              <p:nvPr/>
            </p:nvSpPr>
            <p:spPr bwMode="auto">
              <a:xfrm flipV="1">
                <a:off x="2787650" y="1323975"/>
                <a:ext cx="0" cy="4713288"/>
              </a:xfrm>
              <a:prstGeom prst="line">
                <a:avLst/>
              </a:prstGeom>
              <a:noFill/>
              <a:ln w="38100"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8" name="Line 17"/>
              <p:cNvSpPr>
                <a:spLocks noChangeShapeType="1"/>
              </p:cNvSpPr>
              <p:nvPr/>
            </p:nvSpPr>
            <p:spPr bwMode="auto">
              <a:xfrm flipV="1">
                <a:off x="3714750" y="1323975"/>
                <a:ext cx="0" cy="4713288"/>
              </a:xfrm>
              <a:prstGeom prst="line">
                <a:avLst/>
              </a:prstGeom>
              <a:noFill/>
              <a:ln w="38100"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8"/>
              <p:cNvSpPr>
                <a:spLocks noChangeShapeType="1"/>
              </p:cNvSpPr>
              <p:nvPr/>
            </p:nvSpPr>
            <p:spPr bwMode="auto">
              <a:xfrm flipV="1">
                <a:off x="4641850" y="1323975"/>
                <a:ext cx="0" cy="4713288"/>
              </a:xfrm>
              <a:prstGeom prst="line">
                <a:avLst/>
              </a:prstGeom>
              <a:noFill/>
              <a:ln w="38100"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9"/>
              <p:cNvSpPr>
                <a:spLocks noChangeShapeType="1"/>
              </p:cNvSpPr>
              <p:nvPr/>
            </p:nvSpPr>
            <p:spPr bwMode="auto">
              <a:xfrm flipV="1">
                <a:off x="5568950" y="1323975"/>
                <a:ext cx="0" cy="4713288"/>
              </a:xfrm>
              <a:prstGeom prst="line">
                <a:avLst/>
              </a:prstGeom>
              <a:noFill/>
              <a:ln w="38100"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Line 20"/>
              <p:cNvSpPr>
                <a:spLocks noChangeShapeType="1"/>
              </p:cNvSpPr>
              <p:nvPr/>
            </p:nvSpPr>
            <p:spPr bwMode="auto">
              <a:xfrm flipV="1">
                <a:off x="6496050" y="1323975"/>
                <a:ext cx="0" cy="4713288"/>
              </a:xfrm>
              <a:prstGeom prst="line">
                <a:avLst/>
              </a:prstGeom>
              <a:noFill/>
              <a:ln w="38100"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2" name="Line 21"/>
              <p:cNvSpPr>
                <a:spLocks noChangeShapeType="1"/>
              </p:cNvSpPr>
              <p:nvPr/>
            </p:nvSpPr>
            <p:spPr bwMode="auto">
              <a:xfrm flipV="1">
                <a:off x="7423150" y="1323975"/>
                <a:ext cx="0" cy="4713288"/>
              </a:xfrm>
              <a:prstGeom prst="line">
                <a:avLst/>
              </a:prstGeom>
              <a:noFill/>
              <a:ln w="38100"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grpSp>
        <p:sp>
          <p:nvSpPr>
            <p:cNvPr id="24" name="Freeform 23"/>
            <p:cNvSpPr>
              <a:spLocks/>
            </p:cNvSpPr>
            <p:nvPr/>
          </p:nvSpPr>
          <p:spPr bwMode="auto">
            <a:xfrm>
              <a:off x="3714750" y="4416425"/>
              <a:ext cx="1852613" cy="460375"/>
            </a:xfrm>
            <a:prstGeom prst="hexagon">
              <a:avLst/>
            </a:prstGeom>
            <a:solidFill>
              <a:srgbClr val="D7CD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algn="ctr"/>
              <a:r>
                <a:rPr lang="ja-JP" altLang="en-US" sz="1400" b="1" dirty="0">
                  <a:latin typeface="+mn-ea"/>
                </a:rPr>
                <a:t>更年期障害</a:t>
              </a:r>
            </a:p>
          </p:txBody>
        </p:sp>
        <p:sp>
          <p:nvSpPr>
            <p:cNvPr id="25" name="Freeform 24"/>
            <p:cNvSpPr>
              <a:spLocks/>
            </p:cNvSpPr>
            <p:nvPr/>
          </p:nvSpPr>
          <p:spPr bwMode="auto">
            <a:xfrm>
              <a:off x="5570538" y="4416425"/>
              <a:ext cx="2486025" cy="460375"/>
            </a:xfrm>
            <a:prstGeom prst="hexagon">
              <a:avLst/>
            </a:prstGeom>
            <a:solidFill>
              <a:srgbClr val="D7CD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algn="ctr"/>
              <a:r>
                <a:rPr lang="ja-JP" altLang="en-US" sz="1400" b="1" dirty="0">
                  <a:latin typeface="+mn-ea"/>
                </a:rPr>
                <a:t>生活習慣病</a:t>
              </a:r>
            </a:p>
          </p:txBody>
        </p:sp>
        <p:sp>
          <p:nvSpPr>
            <p:cNvPr id="26" name="Freeform 25"/>
            <p:cNvSpPr>
              <a:spLocks/>
            </p:cNvSpPr>
            <p:nvPr/>
          </p:nvSpPr>
          <p:spPr bwMode="auto">
            <a:xfrm>
              <a:off x="5099050" y="5022850"/>
              <a:ext cx="2805113" cy="460375"/>
            </a:xfrm>
            <a:prstGeom prst="hexagon">
              <a:avLst/>
            </a:prstGeom>
            <a:solidFill>
              <a:srgbClr val="D7CD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algn="ctr"/>
              <a:r>
                <a:rPr lang="ja-JP" altLang="en-US" sz="1400" b="1" dirty="0">
                  <a:latin typeface="+mn-ea"/>
                </a:rPr>
                <a:t>萎縮性膣炎</a:t>
              </a:r>
            </a:p>
          </p:txBody>
        </p:sp>
        <p:sp>
          <p:nvSpPr>
            <p:cNvPr id="27" name="Freeform 26"/>
            <p:cNvSpPr>
              <a:spLocks/>
            </p:cNvSpPr>
            <p:nvPr/>
          </p:nvSpPr>
          <p:spPr bwMode="auto">
            <a:xfrm>
              <a:off x="2349500" y="3843338"/>
              <a:ext cx="2749550" cy="460375"/>
            </a:xfrm>
            <a:prstGeom prst="hexagon">
              <a:avLst/>
            </a:prstGeom>
            <a:solidFill>
              <a:srgbClr val="D7CD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algn="ctr"/>
              <a:r>
                <a:rPr lang="ja-JP" altLang="en-US" sz="1400" b="1" dirty="0">
                  <a:latin typeface="+mn-ea"/>
                </a:rPr>
                <a:t>子宮内膜症・子宮筋腫</a:t>
              </a:r>
            </a:p>
          </p:txBody>
        </p:sp>
        <p:sp>
          <p:nvSpPr>
            <p:cNvPr id="28" name="Freeform 27"/>
            <p:cNvSpPr>
              <a:spLocks/>
            </p:cNvSpPr>
            <p:nvPr/>
          </p:nvSpPr>
          <p:spPr bwMode="auto">
            <a:xfrm>
              <a:off x="1300163" y="3287713"/>
              <a:ext cx="3341688" cy="460374"/>
            </a:xfrm>
            <a:prstGeom prst="hexagon">
              <a:avLst/>
            </a:prstGeom>
            <a:solidFill>
              <a:srgbClr val="D7CD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288000" tIns="45720" rIns="91440" bIns="45720" numCol="1" anchor="ctr" anchorCtr="0" compatLnSpc="1">
              <a:prstTxWarp prst="textNoShape">
                <a:avLst/>
              </a:prstTxWarp>
            </a:bodyPr>
            <a:lstStyle/>
            <a:p>
              <a:pPr algn="ctr"/>
              <a:r>
                <a:rPr lang="ja-JP" altLang="en-US" sz="1400" b="1" dirty="0">
                  <a:latin typeface="+mn-ea"/>
                </a:rPr>
                <a:t>月経困難症、月経前症候群（</a:t>
              </a:r>
              <a:r>
                <a:rPr lang="en-US" altLang="ja-JP" sz="1400" b="1" dirty="0">
                  <a:latin typeface="+mn-ea"/>
                </a:rPr>
                <a:t>PMS</a:t>
              </a:r>
              <a:r>
                <a:rPr lang="ja-JP" altLang="en-US" sz="1400" b="1" dirty="0">
                  <a:latin typeface="+mn-ea"/>
                </a:rPr>
                <a:t>）</a:t>
              </a:r>
            </a:p>
            <a:p>
              <a:pPr algn="ctr"/>
              <a:r>
                <a:rPr lang="ja-JP" altLang="en-US" sz="1400" b="1" dirty="0">
                  <a:latin typeface="+mn-ea"/>
                </a:rPr>
                <a:t>月経前不快気分障害（</a:t>
              </a:r>
              <a:r>
                <a:rPr lang="en-US" altLang="ja-JP" sz="1400" b="1" dirty="0">
                  <a:latin typeface="+mn-ea"/>
                </a:rPr>
                <a:t>PMDD</a:t>
              </a:r>
              <a:r>
                <a:rPr lang="ja-JP" altLang="en-US" sz="1400" b="1" dirty="0">
                  <a:latin typeface="+mn-ea"/>
                </a:rPr>
                <a:t>）</a:t>
              </a:r>
            </a:p>
          </p:txBody>
        </p:sp>
        <p:sp>
          <p:nvSpPr>
            <p:cNvPr id="29" name="Freeform 28"/>
            <p:cNvSpPr>
              <a:spLocks/>
            </p:cNvSpPr>
            <p:nvPr/>
          </p:nvSpPr>
          <p:spPr bwMode="auto">
            <a:xfrm>
              <a:off x="1858963" y="4416425"/>
              <a:ext cx="1855788" cy="460375"/>
            </a:xfrm>
            <a:prstGeom prst="hexagon">
              <a:avLst/>
            </a:prstGeom>
            <a:solidFill>
              <a:srgbClr val="D7CD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algn="ctr"/>
              <a:r>
                <a:rPr lang="ja-JP" altLang="en-US" sz="1400" b="1" dirty="0">
                  <a:latin typeface="+mn-ea"/>
                </a:rPr>
                <a:t>不妊症・不育症</a:t>
              </a:r>
            </a:p>
          </p:txBody>
        </p:sp>
        <p:sp>
          <p:nvSpPr>
            <p:cNvPr id="30" name="Freeform 29"/>
            <p:cNvSpPr>
              <a:spLocks/>
            </p:cNvSpPr>
            <p:nvPr/>
          </p:nvSpPr>
          <p:spPr bwMode="auto">
            <a:xfrm>
              <a:off x="933450" y="1677988"/>
              <a:ext cx="7416800" cy="3473450"/>
            </a:xfrm>
            <a:custGeom>
              <a:avLst/>
              <a:gdLst>
                <a:gd name="T0" fmla="*/ 0 w 1978"/>
                <a:gd name="T1" fmla="*/ 497 h 619"/>
                <a:gd name="T2" fmla="*/ 53 w 1978"/>
                <a:gd name="T3" fmla="*/ 448 h 619"/>
                <a:gd name="T4" fmla="*/ 155 w 1978"/>
                <a:gd name="T5" fmla="*/ 286 h 619"/>
                <a:gd name="T6" fmla="*/ 176 w 1978"/>
                <a:gd name="T7" fmla="*/ 191 h 619"/>
                <a:gd name="T8" fmla="*/ 257 w 1978"/>
                <a:gd name="T9" fmla="*/ 63 h 619"/>
                <a:gd name="T10" fmla="*/ 363 w 1978"/>
                <a:gd name="T11" fmla="*/ 8 h 619"/>
                <a:gd name="T12" fmla="*/ 494 w 1978"/>
                <a:gd name="T13" fmla="*/ 25 h 619"/>
                <a:gd name="T14" fmla="*/ 735 w 1978"/>
                <a:gd name="T15" fmla="*/ 83 h 619"/>
                <a:gd name="T16" fmla="*/ 997 w 1978"/>
                <a:gd name="T17" fmla="*/ 357 h 619"/>
                <a:gd name="T18" fmla="*/ 1325 w 1978"/>
                <a:gd name="T19" fmla="*/ 537 h 619"/>
                <a:gd name="T20" fmla="*/ 1978 w 1978"/>
                <a:gd name="T21" fmla="*/ 619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8" h="619">
                  <a:moveTo>
                    <a:pt x="0" y="497"/>
                  </a:moveTo>
                  <a:cubicBezTo>
                    <a:pt x="22" y="481"/>
                    <a:pt x="40" y="465"/>
                    <a:pt x="53" y="448"/>
                  </a:cubicBezTo>
                  <a:cubicBezTo>
                    <a:pt x="108" y="373"/>
                    <a:pt x="142" y="315"/>
                    <a:pt x="155" y="286"/>
                  </a:cubicBezTo>
                  <a:cubicBezTo>
                    <a:pt x="168" y="257"/>
                    <a:pt x="166" y="223"/>
                    <a:pt x="176" y="191"/>
                  </a:cubicBezTo>
                  <a:cubicBezTo>
                    <a:pt x="186" y="159"/>
                    <a:pt x="220" y="98"/>
                    <a:pt x="257" y="63"/>
                  </a:cubicBezTo>
                  <a:cubicBezTo>
                    <a:pt x="293" y="28"/>
                    <a:pt x="310" y="15"/>
                    <a:pt x="363" y="8"/>
                  </a:cubicBezTo>
                  <a:cubicBezTo>
                    <a:pt x="416" y="0"/>
                    <a:pt x="435" y="15"/>
                    <a:pt x="494" y="25"/>
                  </a:cubicBezTo>
                  <a:cubicBezTo>
                    <a:pt x="554" y="34"/>
                    <a:pt x="678" y="46"/>
                    <a:pt x="735" y="83"/>
                  </a:cubicBezTo>
                  <a:cubicBezTo>
                    <a:pt x="791" y="119"/>
                    <a:pt x="945" y="305"/>
                    <a:pt x="997" y="357"/>
                  </a:cubicBezTo>
                  <a:cubicBezTo>
                    <a:pt x="1060" y="421"/>
                    <a:pt x="1143" y="483"/>
                    <a:pt x="1325" y="537"/>
                  </a:cubicBezTo>
                  <a:cubicBezTo>
                    <a:pt x="1537" y="601"/>
                    <a:pt x="1833" y="615"/>
                    <a:pt x="1978" y="619"/>
                  </a:cubicBezTo>
                </a:path>
              </a:pathLst>
            </a:custGeom>
            <a:noFill/>
            <a:ln w="41275" cap="flat">
              <a:solidFill>
                <a:srgbClr val="E9546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1" name="Oval 30"/>
            <p:cNvSpPr>
              <a:spLocks noChangeArrowheads="1"/>
            </p:cNvSpPr>
            <p:nvPr/>
          </p:nvSpPr>
          <p:spPr bwMode="auto">
            <a:xfrm>
              <a:off x="1092021" y="4035887"/>
              <a:ext cx="180000" cy="183951"/>
            </a:xfrm>
            <a:prstGeom prst="ellipse">
              <a:avLst/>
            </a:prstGeom>
            <a:solidFill>
              <a:srgbClr val="E954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2" name="Oval 31"/>
            <p:cNvSpPr>
              <a:spLocks noChangeArrowheads="1"/>
            </p:cNvSpPr>
            <p:nvPr/>
          </p:nvSpPr>
          <p:spPr bwMode="auto">
            <a:xfrm>
              <a:off x="2708096" y="1735599"/>
              <a:ext cx="180000" cy="183951"/>
            </a:xfrm>
            <a:prstGeom prst="ellipse">
              <a:avLst/>
            </a:prstGeom>
            <a:solidFill>
              <a:srgbClr val="E9546B"/>
            </a:solidFill>
            <a:ln>
              <a:noFill/>
            </a:ln>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3" name="Oval 32"/>
            <p:cNvSpPr>
              <a:spLocks noChangeArrowheads="1"/>
            </p:cNvSpPr>
            <p:nvPr/>
          </p:nvSpPr>
          <p:spPr bwMode="auto">
            <a:xfrm>
              <a:off x="4563884" y="3553287"/>
              <a:ext cx="180000" cy="183951"/>
            </a:xfrm>
            <a:prstGeom prst="ellipse">
              <a:avLst/>
            </a:prstGeom>
            <a:solidFill>
              <a:srgbClr val="E954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5" name="二等辺三角形 34"/>
            <p:cNvSpPr/>
            <p:nvPr/>
          </p:nvSpPr>
          <p:spPr>
            <a:xfrm flipV="1">
              <a:off x="373042" y="1689100"/>
              <a:ext cx="413543" cy="4149724"/>
            </a:xfrm>
            <a:custGeom>
              <a:avLst/>
              <a:gdLst/>
              <a:ahLst/>
              <a:cxnLst/>
              <a:rect l="l" t="t" r="r" b="b"/>
              <a:pathLst>
                <a:path w="413543" h="4149724">
                  <a:moveTo>
                    <a:pt x="206772" y="4149724"/>
                  </a:moveTo>
                  <a:lnTo>
                    <a:pt x="413543" y="3698874"/>
                  </a:lnTo>
                  <a:lnTo>
                    <a:pt x="309605" y="3698874"/>
                  </a:lnTo>
                  <a:lnTo>
                    <a:pt x="206772" y="0"/>
                  </a:lnTo>
                  <a:lnTo>
                    <a:pt x="103938" y="3698874"/>
                  </a:lnTo>
                  <a:lnTo>
                    <a:pt x="0" y="3698874"/>
                  </a:lnTo>
                  <a:close/>
                </a:path>
              </a:pathLst>
            </a:custGeom>
            <a:gradFill flip="none" rotWithShape="1">
              <a:gsLst>
                <a:gs pos="0">
                  <a:srgbClr val="FBDDE0"/>
                </a:gs>
                <a:gs pos="100000">
                  <a:srgbClr val="ED788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38" name="正方形/長方形 37"/>
            <p:cNvSpPr/>
            <p:nvPr/>
          </p:nvSpPr>
          <p:spPr>
            <a:xfrm>
              <a:off x="354359" y="2668343"/>
              <a:ext cx="430887" cy="2191238"/>
            </a:xfrm>
            <a:prstGeom prst="rect">
              <a:avLst/>
            </a:prstGeom>
          </p:spPr>
          <p:txBody>
            <a:bodyPr vert="eaVert" wrap="none">
              <a:spAutoFit/>
            </a:bodyPr>
            <a:lstStyle/>
            <a:p>
              <a:pPr algn="ctr"/>
              <a:r>
                <a:rPr lang="ja-JP" altLang="en-US" sz="1600" b="1" dirty="0">
                  <a:latin typeface="+mn-ea"/>
                </a:rPr>
                <a:t>エストロゲンの分泌量</a:t>
              </a:r>
            </a:p>
          </p:txBody>
        </p:sp>
        <p:sp>
          <p:nvSpPr>
            <p:cNvPr id="42" name="正方形/長方形 41"/>
            <p:cNvSpPr/>
            <p:nvPr/>
          </p:nvSpPr>
          <p:spPr>
            <a:xfrm>
              <a:off x="256895" y="1364516"/>
              <a:ext cx="595035" cy="345985"/>
            </a:xfrm>
            <a:prstGeom prst="rect">
              <a:avLst/>
            </a:prstGeom>
          </p:spPr>
          <p:txBody>
            <a:bodyPr vert="horz" wrap="none">
              <a:spAutoFit/>
            </a:bodyPr>
            <a:lstStyle/>
            <a:p>
              <a:pPr algn="ctr"/>
              <a:r>
                <a:rPr lang="ja-JP" altLang="en-US" sz="1600" b="1" dirty="0">
                  <a:latin typeface="+mn-ea"/>
                </a:rPr>
                <a:t>多い</a:t>
              </a:r>
            </a:p>
          </p:txBody>
        </p:sp>
        <p:sp>
          <p:nvSpPr>
            <p:cNvPr id="43" name="正方形/長方形 42"/>
            <p:cNvSpPr/>
            <p:nvPr/>
          </p:nvSpPr>
          <p:spPr>
            <a:xfrm>
              <a:off x="154303" y="5667931"/>
              <a:ext cx="800219" cy="345985"/>
            </a:xfrm>
            <a:prstGeom prst="rect">
              <a:avLst/>
            </a:prstGeom>
          </p:spPr>
          <p:txBody>
            <a:bodyPr vert="horz" wrap="none">
              <a:spAutoFit/>
            </a:bodyPr>
            <a:lstStyle/>
            <a:p>
              <a:pPr algn="ctr"/>
              <a:r>
                <a:rPr lang="ja-JP" altLang="en-US" sz="1600" b="1" dirty="0">
                  <a:latin typeface="+mn-ea"/>
                </a:rPr>
                <a:t>少ない</a:t>
              </a:r>
            </a:p>
          </p:txBody>
        </p:sp>
        <p:sp>
          <p:nvSpPr>
            <p:cNvPr id="39" name="正方形/長方形 38"/>
            <p:cNvSpPr/>
            <p:nvPr/>
          </p:nvSpPr>
          <p:spPr>
            <a:xfrm>
              <a:off x="1732565" y="2000440"/>
              <a:ext cx="1976823" cy="534704"/>
            </a:xfrm>
            <a:prstGeom prst="rect">
              <a:avLst/>
            </a:prstGeom>
          </p:spPr>
          <p:txBody>
            <a:bodyPr wrap="none">
              <a:spAutoFit/>
            </a:bodyPr>
            <a:lstStyle/>
            <a:p>
              <a:pPr algn="ctr"/>
              <a:r>
                <a:rPr lang="ja-JP" altLang="en-US" sz="1400" b="1" dirty="0">
                  <a:solidFill>
                    <a:srgbClr val="E9546B"/>
                  </a:solidFill>
                  <a:latin typeface="+mn-ea"/>
                </a:rPr>
                <a:t>平均第</a:t>
              </a:r>
              <a:r>
                <a:rPr lang="en-US" altLang="ja-JP" sz="1400" b="1" dirty="0">
                  <a:solidFill>
                    <a:srgbClr val="E9546B"/>
                  </a:solidFill>
                  <a:latin typeface="+mn-ea"/>
                </a:rPr>
                <a:t>1</a:t>
              </a:r>
              <a:r>
                <a:rPr lang="ja-JP" altLang="en-US" sz="1400" b="1" dirty="0">
                  <a:solidFill>
                    <a:srgbClr val="E9546B"/>
                  </a:solidFill>
                  <a:latin typeface="+mn-ea"/>
                </a:rPr>
                <a:t>子出産年齢</a:t>
              </a:r>
            </a:p>
            <a:p>
              <a:pPr algn="ctr"/>
              <a:r>
                <a:rPr lang="ja-JP" altLang="en-US" sz="1400" b="1" dirty="0">
                  <a:solidFill>
                    <a:srgbClr val="E9546B"/>
                  </a:solidFill>
                  <a:latin typeface="+mn-ea"/>
                </a:rPr>
                <a:t>（</a:t>
              </a:r>
              <a:r>
                <a:rPr lang="en-US" altLang="ja-JP" sz="1400" b="1" dirty="0">
                  <a:solidFill>
                    <a:srgbClr val="E9546B"/>
                  </a:solidFill>
                  <a:latin typeface="+mn-ea"/>
                </a:rPr>
                <a:t>30.7</a:t>
              </a:r>
              <a:r>
                <a:rPr lang="ja-JP" altLang="en-US" sz="1400" b="1" dirty="0">
                  <a:solidFill>
                    <a:srgbClr val="E9546B"/>
                  </a:solidFill>
                  <a:latin typeface="+mn-ea"/>
                </a:rPr>
                <a:t>歳</a:t>
              </a:r>
              <a:r>
                <a:rPr lang="en-US" altLang="ja-JP" sz="1400" b="1" dirty="0">
                  <a:solidFill>
                    <a:srgbClr val="E9546B"/>
                  </a:solidFill>
                  <a:latin typeface="+mn-ea"/>
                </a:rPr>
                <a:t>/</a:t>
              </a:r>
              <a:r>
                <a:rPr lang="ja-JP" altLang="en-US" sz="1400" b="1" dirty="0">
                  <a:solidFill>
                    <a:srgbClr val="E9546B"/>
                  </a:solidFill>
                  <a:latin typeface="+mn-ea"/>
                </a:rPr>
                <a:t>令和元年）</a:t>
              </a:r>
            </a:p>
          </p:txBody>
        </p:sp>
        <p:sp>
          <p:nvSpPr>
            <p:cNvPr id="46" name="正方形/長方形 45"/>
            <p:cNvSpPr/>
            <p:nvPr/>
          </p:nvSpPr>
          <p:spPr>
            <a:xfrm>
              <a:off x="1191793" y="3971892"/>
              <a:ext cx="1261884" cy="534704"/>
            </a:xfrm>
            <a:prstGeom prst="rect">
              <a:avLst/>
            </a:prstGeom>
          </p:spPr>
          <p:txBody>
            <a:bodyPr wrap="none">
              <a:spAutoFit/>
            </a:bodyPr>
            <a:lstStyle/>
            <a:p>
              <a:r>
                <a:rPr lang="ja-JP" altLang="en-US" sz="1400" b="1" dirty="0">
                  <a:solidFill>
                    <a:srgbClr val="E9546B"/>
                  </a:solidFill>
                  <a:latin typeface="+mn-ea"/>
                </a:rPr>
                <a:t>平均初経年齢</a:t>
              </a:r>
            </a:p>
            <a:p>
              <a:r>
                <a:rPr lang="ja-JP" altLang="en-US" sz="1400" b="1" dirty="0">
                  <a:solidFill>
                    <a:srgbClr val="E9546B"/>
                  </a:solidFill>
                  <a:latin typeface="+mn-ea"/>
                </a:rPr>
                <a:t>（</a:t>
              </a:r>
              <a:r>
                <a:rPr lang="en-US" altLang="ja-JP" sz="1400" b="1" dirty="0">
                  <a:solidFill>
                    <a:srgbClr val="E9546B"/>
                  </a:solidFill>
                  <a:latin typeface="+mn-ea"/>
                </a:rPr>
                <a:t>12.3</a:t>
              </a:r>
              <a:r>
                <a:rPr lang="ja-JP" altLang="en-US" sz="1400" b="1" dirty="0">
                  <a:solidFill>
                    <a:srgbClr val="E9546B"/>
                  </a:solidFill>
                  <a:latin typeface="+mn-ea"/>
                </a:rPr>
                <a:t>歳）</a:t>
              </a:r>
            </a:p>
          </p:txBody>
        </p:sp>
        <p:sp>
          <p:nvSpPr>
            <p:cNvPr id="47" name="正方形/長方形 46"/>
            <p:cNvSpPr/>
            <p:nvPr/>
          </p:nvSpPr>
          <p:spPr>
            <a:xfrm>
              <a:off x="4718484" y="3356992"/>
              <a:ext cx="1261884" cy="534704"/>
            </a:xfrm>
            <a:prstGeom prst="rect">
              <a:avLst/>
            </a:prstGeom>
          </p:spPr>
          <p:txBody>
            <a:bodyPr wrap="none">
              <a:spAutoFit/>
            </a:bodyPr>
            <a:lstStyle/>
            <a:p>
              <a:r>
                <a:rPr lang="zh-TW" altLang="en-US" sz="1400" b="1" dirty="0">
                  <a:solidFill>
                    <a:srgbClr val="E9546B"/>
                  </a:solidFill>
                  <a:latin typeface="+mn-ea"/>
                </a:rPr>
                <a:t>平均閉経年齢</a:t>
              </a:r>
            </a:p>
            <a:p>
              <a:r>
                <a:rPr lang="zh-TW" altLang="en-US" sz="1400" b="1" dirty="0">
                  <a:solidFill>
                    <a:srgbClr val="E9546B"/>
                  </a:solidFill>
                  <a:latin typeface="+mn-ea"/>
                </a:rPr>
                <a:t>（</a:t>
              </a:r>
              <a:r>
                <a:rPr lang="en-US" altLang="zh-TW" sz="1400" b="1" dirty="0">
                  <a:solidFill>
                    <a:srgbClr val="E9546B"/>
                  </a:solidFill>
                  <a:latin typeface="+mn-ea"/>
                </a:rPr>
                <a:t>50.5</a:t>
              </a:r>
              <a:r>
                <a:rPr lang="zh-TW" altLang="en-US" sz="1400" b="1" dirty="0">
                  <a:solidFill>
                    <a:srgbClr val="E9546B"/>
                  </a:solidFill>
                  <a:latin typeface="+mn-ea"/>
                </a:rPr>
                <a:t>歳）</a:t>
              </a:r>
              <a:endParaRPr lang="ja-JP" altLang="en-US" sz="1400" b="1" dirty="0">
                <a:solidFill>
                  <a:srgbClr val="E9546B"/>
                </a:solidFill>
                <a:latin typeface="+mn-ea"/>
              </a:endParaRPr>
            </a:p>
          </p:txBody>
        </p:sp>
        <p:sp>
          <p:nvSpPr>
            <p:cNvPr id="23" name="Line 22"/>
            <p:cNvSpPr>
              <a:spLocks noChangeShapeType="1"/>
            </p:cNvSpPr>
            <p:nvPr/>
          </p:nvSpPr>
          <p:spPr bwMode="auto">
            <a:xfrm flipH="1">
              <a:off x="933450" y="6037263"/>
              <a:ext cx="7419975"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8" name="テキスト ボックス 47"/>
            <p:cNvSpPr txBox="1"/>
            <p:nvPr/>
          </p:nvSpPr>
          <p:spPr>
            <a:xfrm>
              <a:off x="712876" y="6089449"/>
              <a:ext cx="441146" cy="345985"/>
            </a:xfrm>
            <a:prstGeom prst="rect">
              <a:avLst/>
            </a:prstGeom>
            <a:noFill/>
          </p:spPr>
          <p:txBody>
            <a:bodyPr wrap="none" rtlCol="0">
              <a:spAutoFit/>
            </a:bodyPr>
            <a:lstStyle/>
            <a:p>
              <a:pPr algn="ctr"/>
              <a:r>
                <a:rPr kumimoji="1" lang="en-US" altLang="ja-JP" sz="1600" dirty="0">
                  <a:latin typeface="+mn-ea"/>
                </a:rPr>
                <a:t>10</a:t>
              </a:r>
              <a:endParaRPr kumimoji="1" lang="ja-JP" altLang="en-US" sz="1600" dirty="0">
                <a:latin typeface="+mn-ea"/>
              </a:endParaRPr>
            </a:p>
          </p:txBody>
        </p:sp>
        <p:sp>
          <p:nvSpPr>
            <p:cNvPr id="52" name="テキスト ボックス 51"/>
            <p:cNvSpPr txBox="1"/>
            <p:nvPr/>
          </p:nvSpPr>
          <p:spPr>
            <a:xfrm>
              <a:off x="1639978" y="6089449"/>
              <a:ext cx="441146" cy="345985"/>
            </a:xfrm>
            <a:prstGeom prst="rect">
              <a:avLst/>
            </a:prstGeom>
            <a:noFill/>
          </p:spPr>
          <p:txBody>
            <a:bodyPr wrap="none" rtlCol="0">
              <a:spAutoFit/>
            </a:bodyPr>
            <a:lstStyle/>
            <a:p>
              <a:pPr algn="ctr"/>
              <a:r>
                <a:rPr kumimoji="1" lang="en-US" altLang="ja-JP" sz="1600" dirty="0">
                  <a:latin typeface="+mn-ea"/>
                </a:rPr>
                <a:t>20</a:t>
              </a:r>
              <a:endParaRPr kumimoji="1" lang="ja-JP" altLang="en-US" sz="1600" dirty="0">
                <a:latin typeface="+mn-ea"/>
              </a:endParaRPr>
            </a:p>
          </p:txBody>
        </p:sp>
        <p:sp>
          <p:nvSpPr>
            <p:cNvPr id="53" name="テキスト ボックス 52"/>
            <p:cNvSpPr txBox="1"/>
            <p:nvPr/>
          </p:nvSpPr>
          <p:spPr>
            <a:xfrm>
              <a:off x="2567079" y="6089449"/>
              <a:ext cx="441146" cy="345985"/>
            </a:xfrm>
            <a:prstGeom prst="rect">
              <a:avLst/>
            </a:prstGeom>
            <a:noFill/>
          </p:spPr>
          <p:txBody>
            <a:bodyPr wrap="none" rtlCol="0">
              <a:spAutoFit/>
            </a:bodyPr>
            <a:lstStyle/>
            <a:p>
              <a:pPr algn="ctr"/>
              <a:r>
                <a:rPr kumimoji="1" lang="en-US" altLang="ja-JP" sz="1600" dirty="0">
                  <a:latin typeface="+mn-ea"/>
                </a:rPr>
                <a:t>30</a:t>
              </a:r>
              <a:endParaRPr kumimoji="1" lang="ja-JP" altLang="en-US" sz="1600" dirty="0">
                <a:latin typeface="+mn-ea"/>
              </a:endParaRPr>
            </a:p>
          </p:txBody>
        </p:sp>
        <p:sp>
          <p:nvSpPr>
            <p:cNvPr id="54" name="テキスト ボックス 53"/>
            <p:cNvSpPr txBox="1"/>
            <p:nvPr/>
          </p:nvSpPr>
          <p:spPr>
            <a:xfrm>
              <a:off x="3494180" y="6089449"/>
              <a:ext cx="441146" cy="345985"/>
            </a:xfrm>
            <a:prstGeom prst="rect">
              <a:avLst/>
            </a:prstGeom>
            <a:noFill/>
          </p:spPr>
          <p:txBody>
            <a:bodyPr wrap="none" rtlCol="0">
              <a:spAutoFit/>
            </a:bodyPr>
            <a:lstStyle/>
            <a:p>
              <a:pPr algn="ctr"/>
              <a:r>
                <a:rPr kumimoji="1" lang="en-US" altLang="ja-JP" sz="1600" dirty="0">
                  <a:latin typeface="+mn-ea"/>
                </a:rPr>
                <a:t>40</a:t>
              </a:r>
              <a:endParaRPr kumimoji="1" lang="ja-JP" altLang="en-US" sz="1600" dirty="0">
                <a:latin typeface="+mn-ea"/>
              </a:endParaRPr>
            </a:p>
          </p:txBody>
        </p:sp>
        <p:sp>
          <p:nvSpPr>
            <p:cNvPr id="55" name="テキスト ボックス 54"/>
            <p:cNvSpPr txBox="1"/>
            <p:nvPr/>
          </p:nvSpPr>
          <p:spPr>
            <a:xfrm>
              <a:off x="4421281" y="6089449"/>
              <a:ext cx="441146" cy="345985"/>
            </a:xfrm>
            <a:prstGeom prst="rect">
              <a:avLst/>
            </a:prstGeom>
            <a:noFill/>
          </p:spPr>
          <p:txBody>
            <a:bodyPr wrap="none" rtlCol="0">
              <a:spAutoFit/>
            </a:bodyPr>
            <a:lstStyle/>
            <a:p>
              <a:pPr algn="ctr"/>
              <a:r>
                <a:rPr kumimoji="1" lang="en-US" altLang="ja-JP" sz="1600" dirty="0">
                  <a:latin typeface="+mn-ea"/>
                </a:rPr>
                <a:t>50</a:t>
              </a:r>
              <a:endParaRPr kumimoji="1" lang="ja-JP" altLang="en-US" sz="1600" dirty="0">
                <a:latin typeface="+mn-ea"/>
              </a:endParaRPr>
            </a:p>
          </p:txBody>
        </p:sp>
        <p:sp>
          <p:nvSpPr>
            <p:cNvPr id="56" name="テキスト ボックス 55"/>
            <p:cNvSpPr txBox="1"/>
            <p:nvPr/>
          </p:nvSpPr>
          <p:spPr>
            <a:xfrm>
              <a:off x="5348382" y="6089449"/>
              <a:ext cx="441146" cy="345985"/>
            </a:xfrm>
            <a:prstGeom prst="rect">
              <a:avLst/>
            </a:prstGeom>
            <a:noFill/>
          </p:spPr>
          <p:txBody>
            <a:bodyPr wrap="none" rtlCol="0">
              <a:spAutoFit/>
            </a:bodyPr>
            <a:lstStyle/>
            <a:p>
              <a:pPr algn="ctr"/>
              <a:r>
                <a:rPr kumimoji="1" lang="en-US" altLang="ja-JP" sz="1600" dirty="0">
                  <a:latin typeface="+mn-ea"/>
                </a:rPr>
                <a:t>60</a:t>
              </a:r>
              <a:endParaRPr kumimoji="1" lang="ja-JP" altLang="en-US" sz="1600" dirty="0">
                <a:latin typeface="+mn-ea"/>
              </a:endParaRPr>
            </a:p>
          </p:txBody>
        </p:sp>
        <p:sp>
          <p:nvSpPr>
            <p:cNvPr id="57" name="テキスト ボックス 56"/>
            <p:cNvSpPr txBox="1"/>
            <p:nvPr/>
          </p:nvSpPr>
          <p:spPr>
            <a:xfrm>
              <a:off x="6275483" y="6089449"/>
              <a:ext cx="441146" cy="345985"/>
            </a:xfrm>
            <a:prstGeom prst="rect">
              <a:avLst/>
            </a:prstGeom>
            <a:noFill/>
          </p:spPr>
          <p:txBody>
            <a:bodyPr wrap="none" rtlCol="0">
              <a:spAutoFit/>
            </a:bodyPr>
            <a:lstStyle/>
            <a:p>
              <a:pPr algn="ctr"/>
              <a:r>
                <a:rPr kumimoji="1" lang="en-US" altLang="ja-JP" sz="1600" dirty="0">
                  <a:latin typeface="+mn-ea"/>
                </a:rPr>
                <a:t>70</a:t>
              </a:r>
              <a:endParaRPr kumimoji="1" lang="ja-JP" altLang="en-US" sz="1600" dirty="0">
                <a:latin typeface="+mn-ea"/>
              </a:endParaRPr>
            </a:p>
          </p:txBody>
        </p:sp>
        <p:sp>
          <p:nvSpPr>
            <p:cNvPr id="58" name="テキスト ボックス 57"/>
            <p:cNvSpPr txBox="1"/>
            <p:nvPr/>
          </p:nvSpPr>
          <p:spPr>
            <a:xfrm>
              <a:off x="7202584" y="6089449"/>
              <a:ext cx="441146" cy="345985"/>
            </a:xfrm>
            <a:prstGeom prst="rect">
              <a:avLst/>
            </a:prstGeom>
            <a:noFill/>
          </p:spPr>
          <p:txBody>
            <a:bodyPr wrap="none" rtlCol="0">
              <a:spAutoFit/>
            </a:bodyPr>
            <a:lstStyle/>
            <a:p>
              <a:pPr algn="ctr"/>
              <a:r>
                <a:rPr kumimoji="1" lang="en-US" altLang="ja-JP" sz="1600" dirty="0">
                  <a:latin typeface="+mn-ea"/>
                </a:rPr>
                <a:t>80</a:t>
              </a:r>
              <a:endParaRPr kumimoji="1" lang="ja-JP" altLang="en-US" sz="1600" dirty="0">
                <a:latin typeface="+mn-ea"/>
              </a:endParaRPr>
            </a:p>
          </p:txBody>
        </p:sp>
        <p:sp>
          <p:nvSpPr>
            <p:cNvPr id="59" name="テキスト ボックス 58"/>
            <p:cNvSpPr txBox="1"/>
            <p:nvPr/>
          </p:nvSpPr>
          <p:spPr>
            <a:xfrm>
              <a:off x="430748" y="6368114"/>
              <a:ext cx="1005403" cy="345985"/>
            </a:xfrm>
            <a:prstGeom prst="rect">
              <a:avLst/>
            </a:prstGeom>
            <a:noFill/>
          </p:spPr>
          <p:txBody>
            <a:bodyPr wrap="none" rtlCol="0">
              <a:spAutoFit/>
            </a:bodyPr>
            <a:lstStyle/>
            <a:p>
              <a:pPr algn="ctr"/>
              <a:r>
                <a:rPr kumimoji="1" lang="ja-JP" altLang="en-US" sz="1600" dirty="0">
                  <a:latin typeface="+mn-ea"/>
                </a:rPr>
                <a:t>（年齢）</a:t>
              </a:r>
            </a:p>
          </p:txBody>
        </p:sp>
        <p:sp>
          <p:nvSpPr>
            <p:cNvPr id="60" name="テキスト ボックス 59"/>
            <p:cNvSpPr txBox="1"/>
            <p:nvPr/>
          </p:nvSpPr>
          <p:spPr>
            <a:xfrm>
              <a:off x="7461622" y="6089449"/>
              <a:ext cx="800219" cy="345985"/>
            </a:xfrm>
            <a:prstGeom prst="rect">
              <a:avLst/>
            </a:prstGeom>
            <a:noFill/>
          </p:spPr>
          <p:txBody>
            <a:bodyPr wrap="none" rtlCol="0">
              <a:spAutoFit/>
            </a:bodyPr>
            <a:lstStyle/>
            <a:p>
              <a:pPr algn="ctr"/>
              <a:r>
                <a:rPr kumimoji="1" lang="ja-JP" altLang="en-US" sz="1600" dirty="0">
                  <a:latin typeface="+mn-ea"/>
                </a:rPr>
                <a:t>（歳）</a:t>
              </a:r>
            </a:p>
          </p:txBody>
        </p:sp>
      </p:grpSp>
      <p:sp>
        <p:nvSpPr>
          <p:cNvPr id="50" name="正方形/長方形 49"/>
          <p:cNvSpPr/>
          <p:nvPr/>
        </p:nvSpPr>
        <p:spPr>
          <a:xfrm>
            <a:off x="1660524" y="5643029"/>
            <a:ext cx="2444751" cy="26975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3">
              <a:shade val="50000"/>
            </a:schemeClr>
          </a:lnRef>
          <a:fillRef idx="1">
            <a:schemeClr val="accent3"/>
          </a:fillRef>
          <a:effectRef idx="0">
            <a:schemeClr val="accent3"/>
          </a:effectRef>
          <a:fontRef idx="minor">
            <a:schemeClr val="lt1"/>
          </a:fontRef>
        </p:style>
        <p:txBody>
          <a:bodyPr wrap="square" anchor="ctr">
            <a:noAutofit/>
          </a:bodyPr>
          <a:lstStyle/>
          <a:p>
            <a:pPr algn="ctr"/>
            <a:r>
              <a:rPr lang="ja-JP" altLang="en-US" sz="1400" b="1" dirty="0">
                <a:effectLst>
                  <a:outerShdw blurRad="38100" dist="38100" dir="2700000" algn="tl">
                    <a:srgbClr val="000000">
                      <a:alpha val="43137"/>
                    </a:srgbClr>
                  </a:outerShdw>
                </a:effectLst>
              </a:rPr>
              <a:t>成熟期</a:t>
            </a:r>
          </a:p>
        </p:txBody>
      </p:sp>
      <p:sp>
        <p:nvSpPr>
          <p:cNvPr id="51" name="正方形/長方形 50"/>
          <p:cNvSpPr/>
          <p:nvPr/>
        </p:nvSpPr>
        <p:spPr>
          <a:xfrm>
            <a:off x="4105274" y="5643029"/>
            <a:ext cx="993775" cy="26975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5">
              <a:shade val="50000"/>
            </a:schemeClr>
          </a:lnRef>
          <a:fillRef idx="1">
            <a:schemeClr val="accent5"/>
          </a:fillRef>
          <a:effectRef idx="0">
            <a:schemeClr val="accent5"/>
          </a:effectRef>
          <a:fontRef idx="minor">
            <a:schemeClr val="lt1"/>
          </a:fontRef>
        </p:style>
        <p:txBody>
          <a:bodyPr wrap="square" anchor="ctr">
            <a:noAutofit/>
          </a:bodyPr>
          <a:lstStyle/>
          <a:p>
            <a:pPr algn="ctr"/>
            <a:r>
              <a:rPr lang="ja-JP" altLang="en-US" sz="1400" b="1" dirty="0">
                <a:effectLst>
                  <a:outerShdw blurRad="38100" dist="38100" dir="2700000" algn="tl">
                    <a:srgbClr val="000000">
                      <a:alpha val="43137"/>
                    </a:srgbClr>
                  </a:outerShdw>
                </a:effectLst>
              </a:rPr>
              <a:t>更年期</a:t>
            </a:r>
          </a:p>
        </p:txBody>
      </p:sp>
      <p:sp>
        <p:nvSpPr>
          <p:cNvPr id="61" name="正方形/長方形 60"/>
          <p:cNvSpPr/>
          <p:nvPr/>
        </p:nvSpPr>
        <p:spPr>
          <a:xfrm>
            <a:off x="5099050" y="5643029"/>
            <a:ext cx="930275" cy="26975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4">
              <a:shade val="50000"/>
            </a:schemeClr>
          </a:lnRef>
          <a:fillRef idx="1">
            <a:schemeClr val="accent4"/>
          </a:fillRef>
          <a:effectRef idx="0">
            <a:schemeClr val="accent4"/>
          </a:effectRef>
          <a:fontRef idx="minor">
            <a:schemeClr val="lt1"/>
          </a:fontRef>
        </p:style>
        <p:txBody>
          <a:bodyPr wrap="square" anchor="ctr">
            <a:noAutofit/>
          </a:bodyPr>
          <a:lstStyle/>
          <a:p>
            <a:pPr algn="ctr"/>
            <a:r>
              <a:rPr lang="ja-JP" altLang="en-US" sz="1400" b="1" dirty="0">
                <a:effectLst>
                  <a:outerShdw blurRad="38100" dist="38100" dir="2700000" algn="tl">
                    <a:srgbClr val="000000">
                      <a:alpha val="43137"/>
                    </a:srgbClr>
                  </a:outerShdw>
                </a:effectLst>
              </a:rPr>
              <a:t>円熟期</a:t>
            </a:r>
          </a:p>
        </p:txBody>
      </p:sp>
      <p:sp>
        <p:nvSpPr>
          <p:cNvPr id="62" name="正方形/長方形 61"/>
          <p:cNvSpPr/>
          <p:nvPr/>
        </p:nvSpPr>
        <p:spPr>
          <a:xfrm>
            <a:off x="6029325" y="5643029"/>
            <a:ext cx="2320925" cy="26975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shade val="50000"/>
            </a:schemeClr>
          </a:lnRef>
          <a:fillRef idx="1">
            <a:schemeClr val="accent2"/>
          </a:fillRef>
          <a:effectRef idx="0">
            <a:schemeClr val="accent2"/>
          </a:effectRef>
          <a:fontRef idx="minor">
            <a:schemeClr val="lt1"/>
          </a:fontRef>
        </p:style>
        <p:txBody>
          <a:bodyPr wrap="square" anchor="ctr">
            <a:noAutofit/>
          </a:bodyPr>
          <a:lstStyle/>
          <a:p>
            <a:pPr algn="ctr"/>
            <a:r>
              <a:rPr lang="ja-JP" altLang="en-US" sz="1400" b="1" dirty="0">
                <a:effectLst>
                  <a:outerShdw blurRad="38100" dist="38100" dir="2700000" algn="tl">
                    <a:srgbClr val="000000">
                      <a:alpha val="43137"/>
                    </a:srgbClr>
                  </a:outerShdw>
                </a:effectLst>
              </a:rPr>
              <a:t>老年期</a:t>
            </a:r>
          </a:p>
        </p:txBody>
      </p:sp>
    </p:spTree>
    <p:extLst>
      <p:ext uri="{BB962C8B-B14F-4D97-AF65-F5344CB8AC3E}">
        <p14:creationId xmlns:p14="http://schemas.microsoft.com/office/powerpoint/2010/main" val="10912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p:txBody>
          <a:bodyPr/>
          <a:lstStyle/>
          <a:p>
            <a:fld id="{9FD83A67-C334-4EBD-BE04-EE2E4B494E79}" type="slidenum">
              <a:rPr lang="en-US" altLang="ja-JP" smtClean="0"/>
              <a:pPr/>
              <a:t>5</a:t>
            </a:fld>
            <a:endParaRPr lang="en-US" dirty="0"/>
          </a:p>
        </p:txBody>
      </p:sp>
      <p:sp>
        <p:nvSpPr>
          <p:cNvPr id="3" name="タイトル 2"/>
          <p:cNvSpPr>
            <a:spLocks noGrp="1"/>
          </p:cNvSpPr>
          <p:nvPr>
            <p:ph type="title"/>
          </p:nvPr>
        </p:nvSpPr>
        <p:spPr/>
        <p:txBody>
          <a:bodyPr>
            <a:normAutofit fontScale="90000"/>
          </a:bodyPr>
          <a:lstStyle/>
          <a:p>
            <a:r>
              <a:rPr kumimoji="1" lang="ja-JP" altLang="en-US" sz="3600" dirty="0"/>
              <a:t>成熟期</a:t>
            </a:r>
            <a:br>
              <a:rPr lang="en-US" altLang="ja-JP" sz="3600" dirty="0"/>
            </a:br>
            <a:r>
              <a:rPr lang="en-US" altLang="ja-JP" sz="2200" dirty="0"/>
              <a:t>18</a:t>
            </a:r>
            <a:r>
              <a:rPr lang="ja-JP" altLang="en-US" sz="2200" dirty="0"/>
              <a:t>～</a:t>
            </a:r>
            <a:r>
              <a:rPr lang="en-US" altLang="ja-JP" sz="2200" dirty="0"/>
              <a:t>40</a:t>
            </a:r>
            <a:r>
              <a:rPr lang="ja-JP" altLang="en-US" sz="2200" dirty="0"/>
              <a:t>代前半（妊娠可能な年齢）</a:t>
            </a:r>
            <a:endParaRPr kumimoji="1" lang="ja-JP" altLang="en-US" sz="2200" dirty="0"/>
          </a:p>
        </p:txBody>
      </p:sp>
      <p:pic>
        <p:nvPicPr>
          <p:cNvPr id="2050" name="Picture 2" descr="C:\Users\momiya\AppData\Local\Microsoft\Windows\Temporary Internet Files\Content.Outlook\D261BAQJ\20代女性 (0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6386" y="1858526"/>
            <a:ext cx="1821256" cy="3255012"/>
          </a:xfrm>
          <a:prstGeom prst="rect">
            <a:avLst/>
          </a:prstGeom>
          <a:noFill/>
          <a:extLst>
            <a:ext uri="{909E8E84-426E-40DD-AFC4-6F175D3DCCD1}">
              <a14:hiddenFill xmlns:a14="http://schemas.microsoft.com/office/drawing/2010/main">
                <a:solidFill>
                  <a:srgbClr val="FFFFFF"/>
                </a:solidFill>
              </a14:hiddenFill>
            </a:ext>
          </a:extLst>
        </p:spPr>
      </p:pic>
      <p:sp>
        <p:nvSpPr>
          <p:cNvPr id="4" name="角丸四角形吹き出し 3"/>
          <p:cNvSpPr/>
          <p:nvPr/>
        </p:nvSpPr>
        <p:spPr>
          <a:xfrm>
            <a:off x="2387642" y="1323975"/>
            <a:ext cx="5400000" cy="1736646"/>
          </a:xfrm>
          <a:prstGeom prst="wedgeRoundRectCallout">
            <a:avLst>
              <a:gd name="adj1" fmla="val -50417"/>
              <a:gd name="adj2" fmla="val 113108"/>
              <a:gd name="adj3" fmla="val 16667"/>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wrap="square">
            <a:spAutoFit/>
          </a:bodyPr>
          <a:lstStyle/>
          <a:p>
            <a:pPr marL="342900" indent="-342900">
              <a:buClr>
                <a:schemeClr val="accent3"/>
              </a:buClr>
              <a:buFont typeface="Wingdings" panose="05000000000000000000" pitchFamily="2" charset="2"/>
              <a:buChar char="l"/>
            </a:pPr>
            <a:r>
              <a:rPr lang="ja-JP" altLang="en-US" sz="2400" dirty="0"/>
              <a:t>未婚または結婚して間もない</a:t>
            </a:r>
          </a:p>
          <a:p>
            <a:pPr marL="342900" indent="-342900">
              <a:buClr>
                <a:schemeClr val="accent3"/>
              </a:buClr>
              <a:buFont typeface="Wingdings" panose="05000000000000000000" pitchFamily="2" charset="2"/>
              <a:buChar char="l"/>
            </a:pPr>
            <a:r>
              <a:rPr lang="ja-JP" altLang="en-US" sz="2400" dirty="0"/>
              <a:t>出産を考えている</a:t>
            </a:r>
          </a:p>
          <a:p>
            <a:pPr marL="342900" indent="-342900">
              <a:buClr>
                <a:schemeClr val="accent3"/>
              </a:buClr>
              <a:buFont typeface="Wingdings" panose="05000000000000000000" pitchFamily="2" charset="2"/>
              <a:buChar char="l"/>
            </a:pPr>
            <a:r>
              <a:rPr lang="ja-JP" altLang="en-US" sz="2400" dirty="0"/>
              <a:t>仕事を辞めるという選択を</a:t>
            </a:r>
            <a:br>
              <a:rPr lang="en-US" altLang="ja-JP" sz="2400" dirty="0"/>
            </a:br>
            <a:r>
              <a:rPr lang="ja-JP" altLang="en-US" sz="2400" dirty="0"/>
              <a:t>迫られることもある</a:t>
            </a:r>
          </a:p>
        </p:txBody>
      </p:sp>
      <p:sp>
        <p:nvSpPr>
          <p:cNvPr id="8" name="正方形/長方形 7"/>
          <p:cNvSpPr/>
          <p:nvPr/>
        </p:nvSpPr>
        <p:spPr>
          <a:xfrm>
            <a:off x="4862123" y="6582544"/>
            <a:ext cx="4155305" cy="230832"/>
          </a:xfrm>
          <a:prstGeom prst="rect">
            <a:avLst/>
          </a:prstGeom>
        </p:spPr>
        <p:txBody>
          <a:bodyPr wrap="none" anchor="b">
            <a:spAutoFit/>
          </a:bodyPr>
          <a:lstStyle/>
          <a:p>
            <a:pPr marL="357188" indent="-357188" algn="r"/>
            <a:r>
              <a:rPr lang="ja-JP" altLang="en-US" sz="900" dirty="0">
                <a:latin typeface="Arial" panose="020B0604020202020204" pitchFamily="34" charset="0"/>
                <a:ea typeface="ＭＳ Ｐゴシック" panose="020B0600070205080204" pitchFamily="50" charset="-128"/>
                <a:cs typeface="Arial" panose="020B0604020202020204" pitchFamily="34" charset="0"/>
              </a:rPr>
              <a:t>岡本 亜紀 著：女性なら知っておきたい女性の糖尿病</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 p.29, 31, PHP</a:t>
            </a:r>
            <a:r>
              <a:rPr lang="ja-JP" altLang="en-US" sz="900" dirty="0">
                <a:latin typeface="Arial" panose="020B0604020202020204" pitchFamily="34" charset="0"/>
                <a:ea typeface="ＭＳ Ｐゴシック" panose="020B0600070205080204" pitchFamily="50" charset="-128"/>
                <a:cs typeface="Arial" panose="020B0604020202020204" pitchFamily="34" charset="0"/>
              </a:rPr>
              <a:t>研究所 </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2018</a:t>
            </a:r>
            <a:endParaRPr lang="ja-JP" altLang="en-US" sz="900"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5" name="正方形/長方形 4"/>
          <p:cNvSpPr/>
          <p:nvPr/>
        </p:nvSpPr>
        <p:spPr>
          <a:xfrm>
            <a:off x="612000" y="5113538"/>
            <a:ext cx="7920000" cy="990000"/>
          </a:xfrm>
          <a:prstGeom prst="rect">
            <a:avLst/>
          </a:prstGeom>
          <a:scene3d>
            <a:camera prst="orthographicFront"/>
            <a:lightRig rig="threePt" dir="t"/>
          </a:scene3d>
          <a:sp3d>
            <a:bevelT w="114300" prst="hardEdge"/>
          </a:sp3d>
        </p:spPr>
        <p:style>
          <a:lnRef idx="2">
            <a:schemeClr val="accent3">
              <a:shade val="50000"/>
            </a:schemeClr>
          </a:lnRef>
          <a:fillRef idx="1">
            <a:schemeClr val="accent3"/>
          </a:fillRef>
          <a:effectRef idx="0">
            <a:schemeClr val="accent3"/>
          </a:effectRef>
          <a:fontRef idx="minor">
            <a:schemeClr val="lt1"/>
          </a:fontRef>
        </p:style>
        <p:txBody>
          <a:bodyPr wrap="square" anchor="ctr">
            <a:noAutofit/>
          </a:bodyPr>
          <a:lstStyle/>
          <a:p>
            <a:pPr algn="ctr"/>
            <a:r>
              <a:rPr lang="ja-JP" altLang="en-US" sz="2000" b="1" dirty="0">
                <a:effectLst>
                  <a:outerShdw blurRad="38100" dist="38100" dir="2700000" algn="tl">
                    <a:srgbClr val="000000">
                      <a:alpha val="43137"/>
                    </a:srgbClr>
                  </a:outerShdw>
                </a:effectLst>
              </a:rPr>
              <a:t>エストロゲンの分泌量は多く、糖尿病のリスクは低いが、</a:t>
            </a:r>
            <a:br>
              <a:rPr lang="en-US" altLang="ja-JP" sz="2000" b="1" dirty="0">
                <a:effectLst>
                  <a:outerShdw blurRad="38100" dist="38100" dir="2700000" algn="tl">
                    <a:srgbClr val="000000">
                      <a:alpha val="43137"/>
                    </a:srgbClr>
                  </a:outerShdw>
                </a:effectLst>
              </a:rPr>
            </a:br>
            <a:r>
              <a:rPr lang="ja-JP" altLang="en-US" sz="2000" b="1" dirty="0">
                <a:effectLst>
                  <a:outerShdw blurRad="38100" dist="38100" dir="2700000" algn="tl">
                    <a:srgbClr val="000000">
                      <a:alpha val="43137"/>
                    </a:srgbClr>
                  </a:outerShdw>
                </a:effectLst>
              </a:rPr>
              <a:t>妊娠糖尿病への注意が必要。</a:t>
            </a:r>
          </a:p>
        </p:txBody>
      </p:sp>
    </p:spTree>
    <p:extLst>
      <p:ext uri="{BB962C8B-B14F-4D97-AF65-F5344CB8AC3E}">
        <p14:creationId xmlns:p14="http://schemas.microsoft.com/office/powerpoint/2010/main" val="2387608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p:txBody>
          <a:bodyPr/>
          <a:lstStyle/>
          <a:p>
            <a:fld id="{9FD83A67-C334-4EBD-BE04-EE2E4B494E79}" type="slidenum">
              <a:rPr lang="en-US" altLang="ja-JP" smtClean="0"/>
              <a:pPr/>
              <a:t>6</a:t>
            </a:fld>
            <a:endParaRPr lang="en-US" dirty="0"/>
          </a:p>
        </p:txBody>
      </p:sp>
      <p:sp>
        <p:nvSpPr>
          <p:cNvPr id="3" name="タイトル 2"/>
          <p:cNvSpPr>
            <a:spLocks noGrp="1"/>
          </p:cNvSpPr>
          <p:nvPr>
            <p:ph type="title"/>
          </p:nvPr>
        </p:nvSpPr>
        <p:spPr/>
        <p:txBody>
          <a:bodyPr>
            <a:normAutofit fontScale="90000"/>
          </a:bodyPr>
          <a:lstStyle/>
          <a:p>
            <a:r>
              <a:rPr kumimoji="1" lang="ja-JP" altLang="en-US" sz="3600" dirty="0"/>
              <a:t>更年期</a:t>
            </a:r>
            <a:br>
              <a:rPr lang="en-US" altLang="ja-JP" sz="3600" dirty="0"/>
            </a:br>
            <a:r>
              <a:rPr lang="en-US" altLang="zh-TW" sz="2200" dirty="0"/>
              <a:t>40</a:t>
            </a:r>
            <a:r>
              <a:rPr lang="zh-TW" altLang="en-US" sz="2200" dirty="0"/>
              <a:t>代中頃～</a:t>
            </a:r>
            <a:r>
              <a:rPr lang="en-US" altLang="zh-TW" sz="2200" dirty="0"/>
              <a:t>50</a:t>
            </a:r>
            <a:r>
              <a:rPr lang="zh-TW" altLang="en-US" sz="2200" dirty="0"/>
              <a:t>代中頃</a:t>
            </a:r>
            <a:endParaRPr kumimoji="1" lang="ja-JP" altLang="en-US" sz="2200" dirty="0"/>
          </a:p>
        </p:txBody>
      </p:sp>
      <p:pic>
        <p:nvPicPr>
          <p:cNvPr id="2051" name="Picture 3" descr="C:\Users\momiya\AppData\Local\Microsoft\Windows\Temporary Internet Files\Content.Outlook\D261BAQJ\40代女性 (0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5078" y="1858526"/>
            <a:ext cx="1756922" cy="3255011"/>
          </a:xfrm>
          <a:prstGeom prst="rect">
            <a:avLst/>
          </a:prstGeom>
          <a:noFill/>
          <a:extLst>
            <a:ext uri="{909E8E84-426E-40DD-AFC4-6F175D3DCCD1}">
              <a14:hiddenFill xmlns:a14="http://schemas.microsoft.com/office/drawing/2010/main">
                <a:solidFill>
                  <a:srgbClr val="FFFFFF"/>
                </a:solidFill>
              </a14:hiddenFill>
            </a:ext>
          </a:extLst>
        </p:spPr>
      </p:pic>
      <p:sp>
        <p:nvSpPr>
          <p:cNvPr id="4" name="角丸四角形吹き出し 3"/>
          <p:cNvSpPr/>
          <p:nvPr/>
        </p:nvSpPr>
        <p:spPr>
          <a:xfrm>
            <a:off x="612000" y="1323974"/>
            <a:ext cx="6163078" cy="2962513"/>
          </a:xfrm>
          <a:prstGeom prst="wedgeRoundRectCallout">
            <a:avLst>
              <a:gd name="adj1" fmla="val 45330"/>
              <a:gd name="adj2" fmla="val 67150"/>
              <a:gd name="adj3" fmla="val 16667"/>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a:spAutoFit/>
          </a:bodyPr>
          <a:lstStyle/>
          <a:p>
            <a:pPr marL="342900" indent="-342900">
              <a:buClr>
                <a:schemeClr val="accent5"/>
              </a:buClr>
              <a:buFont typeface="Wingdings" panose="05000000000000000000" pitchFamily="2" charset="2"/>
              <a:buChar char="l"/>
            </a:pPr>
            <a:r>
              <a:rPr lang="ja-JP" altLang="en-US" sz="2400" dirty="0"/>
              <a:t>育児の負担が大きい</a:t>
            </a:r>
            <a:endParaRPr lang="en-US" altLang="ja-JP" sz="2400" dirty="0"/>
          </a:p>
          <a:p>
            <a:pPr marL="342900" indent="-342900">
              <a:buClr>
                <a:schemeClr val="accent5"/>
              </a:buClr>
              <a:buFont typeface="Wingdings" panose="05000000000000000000" pitchFamily="2" charset="2"/>
              <a:buChar char="l"/>
            </a:pPr>
            <a:r>
              <a:rPr lang="ja-JP" altLang="en-US" sz="2400" dirty="0"/>
              <a:t>家族中心の生活になりやすい</a:t>
            </a:r>
            <a:endParaRPr lang="en-US" altLang="ja-JP" sz="2400" dirty="0"/>
          </a:p>
          <a:p>
            <a:pPr marL="342900" indent="-342900">
              <a:buClr>
                <a:schemeClr val="accent5"/>
              </a:buClr>
              <a:buFont typeface="Wingdings" panose="05000000000000000000" pitchFamily="2" charset="2"/>
              <a:buChar char="l"/>
            </a:pPr>
            <a:r>
              <a:rPr lang="ja-JP" altLang="en-US" sz="2400" dirty="0"/>
              <a:t>食事の内容や食事をとる時間も家族に合わせることになる</a:t>
            </a:r>
            <a:endParaRPr lang="en-US" altLang="ja-JP" sz="2400" dirty="0"/>
          </a:p>
          <a:p>
            <a:pPr marL="342900" indent="-342900">
              <a:buClr>
                <a:schemeClr val="accent5"/>
              </a:buClr>
              <a:buFont typeface="Wingdings" panose="05000000000000000000" pitchFamily="2" charset="2"/>
              <a:buChar char="l"/>
            </a:pPr>
            <a:r>
              <a:rPr lang="ja-JP" altLang="en-US" sz="2400" dirty="0"/>
              <a:t>仕事を持っている人は、</a:t>
            </a:r>
            <a:br>
              <a:rPr lang="en-US" altLang="ja-JP" sz="2400" dirty="0"/>
            </a:br>
            <a:r>
              <a:rPr lang="ja-JP" altLang="en-US" sz="2400" dirty="0"/>
              <a:t>職場でベテランの域に入り、</a:t>
            </a:r>
            <a:br>
              <a:rPr lang="en-US" altLang="ja-JP" sz="2400" dirty="0"/>
            </a:br>
            <a:r>
              <a:rPr lang="ja-JP" altLang="en-US" sz="2400" dirty="0"/>
              <a:t>責任の重い地位についている</a:t>
            </a:r>
          </a:p>
        </p:txBody>
      </p:sp>
      <p:sp>
        <p:nvSpPr>
          <p:cNvPr id="7" name="正方形/長方形 6"/>
          <p:cNvSpPr/>
          <p:nvPr/>
        </p:nvSpPr>
        <p:spPr>
          <a:xfrm>
            <a:off x="4862123" y="6582544"/>
            <a:ext cx="4155305" cy="230832"/>
          </a:xfrm>
          <a:prstGeom prst="rect">
            <a:avLst/>
          </a:prstGeom>
        </p:spPr>
        <p:txBody>
          <a:bodyPr wrap="none" anchor="b">
            <a:spAutoFit/>
          </a:bodyPr>
          <a:lstStyle/>
          <a:p>
            <a:pPr marL="357188" indent="-357188" algn="r"/>
            <a:r>
              <a:rPr lang="ja-JP" altLang="en-US" sz="900" dirty="0">
                <a:latin typeface="Arial" panose="020B0604020202020204" pitchFamily="34" charset="0"/>
                <a:ea typeface="ＭＳ Ｐゴシック" panose="020B0600070205080204" pitchFamily="50" charset="-128"/>
                <a:cs typeface="Arial" panose="020B0604020202020204" pitchFamily="34" charset="0"/>
              </a:rPr>
              <a:t>岡本 亜紀 著：女性なら知っておきたい女性の糖尿病</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 p.29, 31, PHP</a:t>
            </a:r>
            <a:r>
              <a:rPr lang="ja-JP" altLang="en-US" sz="900" dirty="0">
                <a:latin typeface="Arial" panose="020B0604020202020204" pitchFamily="34" charset="0"/>
                <a:ea typeface="ＭＳ Ｐゴシック" panose="020B0600070205080204" pitchFamily="50" charset="-128"/>
                <a:cs typeface="Arial" panose="020B0604020202020204" pitchFamily="34" charset="0"/>
              </a:rPr>
              <a:t>研究所 </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2018</a:t>
            </a:r>
            <a:endParaRPr lang="ja-JP" altLang="en-US" sz="900"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5" name="正方形/長方形 4"/>
          <p:cNvSpPr/>
          <p:nvPr/>
        </p:nvSpPr>
        <p:spPr>
          <a:xfrm>
            <a:off x="612000" y="5113538"/>
            <a:ext cx="7920000" cy="990000"/>
          </a:xfrm>
          <a:prstGeom prst="rect">
            <a:avLst/>
          </a:prstGeom>
          <a:scene3d>
            <a:camera prst="orthographicFront"/>
            <a:lightRig rig="threePt" dir="t"/>
          </a:scene3d>
          <a:sp3d>
            <a:bevelT w="114300" prst="hardEdge"/>
          </a:sp3d>
        </p:spPr>
        <p:style>
          <a:lnRef idx="2">
            <a:schemeClr val="accent5">
              <a:shade val="50000"/>
            </a:schemeClr>
          </a:lnRef>
          <a:fillRef idx="1">
            <a:schemeClr val="accent5"/>
          </a:fillRef>
          <a:effectRef idx="0">
            <a:schemeClr val="accent5"/>
          </a:effectRef>
          <a:fontRef idx="minor">
            <a:schemeClr val="lt1"/>
          </a:fontRef>
        </p:style>
        <p:txBody>
          <a:bodyPr wrap="square" anchor="ctr">
            <a:noAutofit/>
          </a:bodyPr>
          <a:lstStyle/>
          <a:p>
            <a:pPr algn="ctr"/>
            <a:r>
              <a:rPr lang="ja-JP" altLang="en-US" sz="2000" b="1" dirty="0">
                <a:effectLst>
                  <a:outerShdw blurRad="38100" dist="38100" dir="2700000" algn="tl">
                    <a:srgbClr val="000000">
                      <a:alpha val="43137"/>
                    </a:srgbClr>
                  </a:outerShdw>
                </a:effectLst>
              </a:rPr>
              <a:t>閉経を迎え、エストロゲンの分泌量が激減し、</a:t>
            </a:r>
            <a:br>
              <a:rPr lang="en-US" altLang="ja-JP" sz="2000" b="1" dirty="0">
                <a:effectLst>
                  <a:outerShdw blurRad="38100" dist="38100" dir="2700000" algn="tl">
                    <a:srgbClr val="000000">
                      <a:alpha val="43137"/>
                    </a:srgbClr>
                  </a:outerShdw>
                </a:effectLst>
              </a:rPr>
            </a:br>
            <a:r>
              <a:rPr lang="ja-JP" altLang="en-US" sz="2000" b="1" dirty="0">
                <a:effectLst>
                  <a:outerShdw blurRad="38100" dist="38100" dir="2700000" algn="tl">
                    <a:srgbClr val="000000">
                      <a:alpha val="43137"/>
                    </a:srgbClr>
                  </a:outerShdw>
                </a:effectLst>
              </a:rPr>
              <a:t>血糖値が上がりやすくなる。</a:t>
            </a:r>
          </a:p>
        </p:txBody>
      </p:sp>
    </p:spTree>
    <p:extLst>
      <p:ext uri="{BB962C8B-B14F-4D97-AF65-F5344CB8AC3E}">
        <p14:creationId xmlns:p14="http://schemas.microsoft.com/office/powerpoint/2010/main" val="2727815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p:txBody>
          <a:bodyPr/>
          <a:lstStyle/>
          <a:p>
            <a:fld id="{9FD83A67-C334-4EBD-BE04-EE2E4B494E79}" type="slidenum">
              <a:rPr lang="en-US" altLang="ja-JP" smtClean="0"/>
              <a:pPr/>
              <a:t>7</a:t>
            </a:fld>
            <a:endParaRPr lang="en-US" dirty="0"/>
          </a:p>
        </p:txBody>
      </p:sp>
      <p:sp>
        <p:nvSpPr>
          <p:cNvPr id="3" name="タイトル 2"/>
          <p:cNvSpPr>
            <a:spLocks noGrp="1"/>
          </p:cNvSpPr>
          <p:nvPr>
            <p:ph type="title"/>
          </p:nvPr>
        </p:nvSpPr>
        <p:spPr/>
        <p:txBody>
          <a:bodyPr>
            <a:normAutofit fontScale="90000"/>
          </a:bodyPr>
          <a:lstStyle/>
          <a:p>
            <a:r>
              <a:rPr kumimoji="1" lang="ja-JP" altLang="en-US" sz="3600" dirty="0"/>
              <a:t>円熟期</a:t>
            </a:r>
            <a:br>
              <a:rPr lang="en-US" altLang="ja-JP" sz="3600" dirty="0"/>
            </a:br>
            <a:r>
              <a:rPr lang="en-US" altLang="zh-TW" sz="2200" dirty="0"/>
              <a:t>50</a:t>
            </a:r>
            <a:r>
              <a:rPr lang="zh-TW" altLang="en-US" sz="2200" dirty="0"/>
              <a:t>代中頃～</a:t>
            </a:r>
            <a:r>
              <a:rPr lang="en-US" altLang="zh-TW" sz="2200" dirty="0"/>
              <a:t>60</a:t>
            </a:r>
            <a:r>
              <a:rPr lang="zh-TW" altLang="en-US" sz="2200" dirty="0"/>
              <a:t>代前半</a:t>
            </a:r>
            <a:endParaRPr kumimoji="1" lang="ja-JP" altLang="en-US" sz="2200" dirty="0"/>
          </a:p>
        </p:txBody>
      </p:sp>
      <p:sp>
        <p:nvSpPr>
          <p:cNvPr id="4" name="角丸四角形吹き出し 3"/>
          <p:cNvSpPr/>
          <p:nvPr/>
        </p:nvSpPr>
        <p:spPr>
          <a:xfrm>
            <a:off x="2587948" y="1323975"/>
            <a:ext cx="6298391" cy="2145268"/>
          </a:xfrm>
          <a:prstGeom prst="wedgeRoundRectCallout">
            <a:avLst>
              <a:gd name="adj1" fmla="val -49288"/>
              <a:gd name="adj2" fmla="val 77986"/>
              <a:gd name="adj3" fmla="val 16667"/>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wrap="square">
            <a:spAutoFit/>
          </a:bodyPr>
          <a:lstStyle/>
          <a:p>
            <a:pPr marL="342900" indent="-342900">
              <a:buClr>
                <a:schemeClr val="accent4"/>
              </a:buClr>
              <a:buFont typeface="Wingdings" panose="05000000000000000000" pitchFamily="2" charset="2"/>
              <a:buChar char="l"/>
            </a:pPr>
            <a:r>
              <a:rPr lang="ja-JP" altLang="en-US" sz="2400" dirty="0"/>
              <a:t>子どもが自立し心のよりどころを失う</a:t>
            </a:r>
            <a:endParaRPr lang="en-US" altLang="ja-JP" sz="2400" dirty="0"/>
          </a:p>
          <a:p>
            <a:pPr marL="342900" indent="-342900">
              <a:buClr>
                <a:schemeClr val="accent4"/>
              </a:buClr>
              <a:buFont typeface="Wingdings" panose="05000000000000000000" pitchFamily="2" charset="2"/>
              <a:buChar char="l"/>
            </a:pPr>
            <a:r>
              <a:rPr lang="ja-JP" altLang="en-US" sz="2400" dirty="0"/>
              <a:t>夫の退職を機に、夫婦関係の見直しを</a:t>
            </a:r>
            <a:br>
              <a:rPr lang="en-US" altLang="ja-JP" sz="2400" dirty="0"/>
            </a:br>
            <a:r>
              <a:rPr lang="ja-JP" altLang="en-US" sz="2400" dirty="0"/>
              <a:t>迫られる</a:t>
            </a:r>
            <a:endParaRPr lang="en-US" altLang="ja-JP" sz="2400" dirty="0"/>
          </a:p>
          <a:p>
            <a:pPr marL="342900" indent="-342900">
              <a:buClr>
                <a:schemeClr val="accent4"/>
              </a:buClr>
              <a:buFont typeface="Wingdings" panose="05000000000000000000" pitchFamily="2" charset="2"/>
              <a:buChar char="l"/>
            </a:pPr>
            <a:r>
              <a:rPr lang="ja-JP" altLang="en-US" sz="2400" dirty="0"/>
              <a:t>親の健康問題や介護のために、</a:t>
            </a:r>
            <a:br>
              <a:rPr lang="en-US" altLang="ja-JP" sz="2400" dirty="0"/>
            </a:br>
            <a:r>
              <a:rPr lang="ja-JP" altLang="en-US" sz="2400" dirty="0"/>
              <a:t>心身の負担が重くなる</a:t>
            </a:r>
          </a:p>
        </p:txBody>
      </p:sp>
      <p:pic>
        <p:nvPicPr>
          <p:cNvPr id="2052" name="Picture 4" descr="C:\Users\momiya\AppData\Local\Microsoft\Windows\Temporary Internet Files\Content.Outlook\D261BAQJ\60代女性 (0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12000" y="1858526"/>
            <a:ext cx="1740489" cy="3255012"/>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4862123" y="6582544"/>
            <a:ext cx="4155305" cy="230832"/>
          </a:xfrm>
          <a:prstGeom prst="rect">
            <a:avLst/>
          </a:prstGeom>
        </p:spPr>
        <p:txBody>
          <a:bodyPr wrap="none" anchor="b">
            <a:spAutoFit/>
          </a:bodyPr>
          <a:lstStyle/>
          <a:p>
            <a:pPr marL="357188" indent="-357188" algn="r"/>
            <a:r>
              <a:rPr lang="ja-JP" altLang="en-US" sz="900" dirty="0">
                <a:latin typeface="Arial" panose="020B0604020202020204" pitchFamily="34" charset="0"/>
                <a:ea typeface="ＭＳ Ｐゴシック" panose="020B0600070205080204" pitchFamily="50" charset="-128"/>
                <a:cs typeface="Arial" panose="020B0604020202020204" pitchFamily="34" charset="0"/>
              </a:rPr>
              <a:t>岡本 亜紀 著：女性なら知っておきたい女性の糖尿病</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 p.29, 31, PHP</a:t>
            </a:r>
            <a:r>
              <a:rPr lang="ja-JP" altLang="en-US" sz="900" dirty="0">
                <a:latin typeface="Arial" panose="020B0604020202020204" pitchFamily="34" charset="0"/>
                <a:ea typeface="ＭＳ Ｐゴシック" panose="020B0600070205080204" pitchFamily="50" charset="-128"/>
                <a:cs typeface="Arial" panose="020B0604020202020204" pitchFamily="34" charset="0"/>
              </a:rPr>
              <a:t>研究所 </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2018</a:t>
            </a:r>
            <a:endParaRPr lang="ja-JP" altLang="en-US" sz="900"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5" name="正方形/長方形 4"/>
          <p:cNvSpPr/>
          <p:nvPr/>
        </p:nvSpPr>
        <p:spPr>
          <a:xfrm>
            <a:off x="612000" y="5113538"/>
            <a:ext cx="7920000" cy="990000"/>
          </a:xfrm>
          <a:prstGeom prst="rect">
            <a:avLst/>
          </a:prstGeom>
          <a:scene3d>
            <a:camera prst="orthographicFront"/>
            <a:lightRig rig="threePt" dir="t"/>
          </a:scene3d>
          <a:sp3d>
            <a:bevelT w="114300" prst="hardEdge"/>
          </a:sp3d>
        </p:spPr>
        <p:style>
          <a:lnRef idx="2">
            <a:schemeClr val="accent4">
              <a:shade val="50000"/>
            </a:schemeClr>
          </a:lnRef>
          <a:fillRef idx="1">
            <a:schemeClr val="accent4"/>
          </a:fillRef>
          <a:effectRef idx="0">
            <a:schemeClr val="accent4"/>
          </a:effectRef>
          <a:fontRef idx="minor">
            <a:schemeClr val="lt1"/>
          </a:fontRef>
        </p:style>
        <p:txBody>
          <a:bodyPr wrap="square" anchor="ctr">
            <a:noAutofit/>
          </a:bodyPr>
          <a:lstStyle/>
          <a:p>
            <a:pPr algn="ctr"/>
            <a:r>
              <a:rPr lang="ja-JP" altLang="en-US" sz="2000" b="1" dirty="0">
                <a:effectLst>
                  <a:outerShdw blurRad="38100" dist="38100" dir="2700000" algn="tl">
                    <a:srgbClr val="000000">
                      <a:alpha val="43137"/>
                    </a:srgbClr>
                  </a:outerShdw>
                </a:effectLst>
              </a:rPr>
              <a:t>エストロゲンの減少の悪影響が少しずつ出始め、</a:t>
            </a:r>
            <a:endParaRPr lang="en-US" altLang="ja-JP" sz="2000" b="1" dirty="0">
              <a:effectLst>
                <a:outerShdw blurRad="38100" dist="38100" dir="2700000" algn="tl">
                  <a:srgbClr val="000000">
                    <a:alpha val="43137"/>
                  </a:srgbClr>
                </a:outerShdw>
              </a:effectLst>
            </a:endParaRPr>
          </a:p>
          <a:p>
            <a:pPr algn="ctr"/>
            <a:r>
              <a:rPr lang="ja-JP" altLang="en-US" sz="2000" b="1" dirty="0">
                <a:effectLst>
                  <a:outerShdw blurRad="38100" dist="38100" dir="2700000" algn="tl">
                    <a:srgbClr val="000000">
                      <a:alpha val="43137"/>
                    </a:srgbClr>
                  </a:outerShdw>
                </a:effectLst>
              </a:rPr>
              <a:t>高血糖になりやすく、糖尿病のリスクが高まる。</a:t>
            </a:r>
          </a:p>
        </p:txBody>
      </p:sp>
    </p:spTree>
    <p:extLst>
      <p:ext uri="{BB962C8B-B14F-4D97-AF65-F5344CB8AC3E}">
        <p14:creationId xmlns:p14="http://schemas.microsoft.com/office/powerpoint/2010/main" val="4129475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p:txBody>
          <a:bodyPr/>
          <a:lstStyle/>
          <a:p>
            <a:fld id="{9FD83A67-C334-4EBD-BE04-EE2E4B494E79}" type="slidenum">
              <a:rPr lang="en-US" altLang="ja-JP" smtClean="0"/>
              <a:pPr/>
              <a:t>8</a:t>
            </a:fld>
            <a:endParaRPr lang="en-US" dirty="0"/>
          </a:p>
        </p:txBody>
      </p:sp>
      <p:sp>
        <p:nvSpPr>
          <p:cNvPr id="3" name="タイトル 2"/>
          <p:cNvSpPr>
            <a:spLocks noGrp="1"/>
          </p:cNvSpPr>
          <p:nvPr>
            <p:ph type="title"/>
          </p:nvPr>
        </p:nvSpPr>
        <p:spPr/>
        <p:txBody>
          <a:bodyPr>
            <a:normAutofit fontScale="90000"/>
          </a:bodyPr>
          <a:lstStyle/>
          <a:p>
            <a:r>
              <a:rPr kumimoji="1" lang="ja-JP" altLang="en-US" sz="3600" dirty="0"/>
              <a:t>老年期</a:t>
            </a:r>
            <a:br>
              <a:rPr lang="en-US" altLang="ja-JP" sz="3600" dirty="0"/>
            </a:br>
            <a:r>
              <a:rPr lang="en-US" altLang="ja-JP" sz="2200" dirty="0"/>
              <a:t>65</a:t>
            </a:r>
            <a:r>
              <a:rPr lang="ja-JP" altLang="en-US" sz="2200" dirty="0"/>
              <a:t>歳以上</a:t>
            </a:r>
            <a:endParaRPr kumimoji="1" lang="ja-JP" altLang="en-US" sz="1600" dirty="0"/>
          </a:p>
        </p:txBody>
      </p:sp>
      <p:sp>
        <p:nvSpPr>
          <p:cNvPr id="4" name="角丸四角形吹き出し 3"/>
          <p:cNvSpPr/>
          <p:nvPr/>
        </p:nvSpPr>
        <p:spPr>
          <a:xfrm>
            <a:off x="612000" y="1323975"/>
            <a:ext cx="5661800" cy="2553891"/>
          </a:xfrm>
          <a:prstGeom prst="wedgeRoundRectCallout">
            <a:avLst>
              <a:gd name="adj1" fmla="val 57081"/>
              <a:gd name="adj2" fmla="val 37346"/>
              <a:gd name="adj3" fmla="val 16667"/>
            </a:avLst>
          </a:prstGeom>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buClr>
                <a:schemeClr val="accent2"/>
              </a:buClr>
              <a:buFont typeface="Wingdings" panose="05000000000000000000" pitchFamily="2" charset="2"/>
              <a:buChar char="l"/>
            </a:pPr>
            <a:r>
              <a:rPr lang="ja-JP" altLang="en-US" sz="2400" dirty="0"/>
              <a:t>夫の健康問題や介護、自分の</a:t>
            </a:r>
            <a:br>
              <a:rPr lang="en-US" altLang="ja-JP" sz="2400" dirty="0"/>
            </a:br>
            <a:r>
              <a:rPr lang="ja-JP" altLang="en-US" sz="2400" dirty="0"/>
              <a:t>健康問題も生じるようになる</a:t>
            </a:r>
            <a:endParaRPr lang="en-US" altLang="ja-JP" sz="2400" dirty="0"/>
          </a:p>
          <a:p>
            <a:pPr marL="342900" indent="-342900">
              <a:buClr>
                <a:schemeClr val="accent2"/>
              </a:buClr>
              <a:buFont typeface="Wingdings" panose="05000000000000000000" pitchFamily="2" charset="2"/>
              <a:buChar char="l"/>
            </a:pPr>
            <a:r>
              <a:rPr lang="ja-JP" altLang="en-US" sz="2400" dirty="0"/>
              <a:t>足腰が悪くなり外出の機会が減る→引きこもり状態になることも</a:t>
            </a:r>
            <a:endParaRPr lang="en-US" altLang="ja-JP" sz="2400" dirty="0"/>
          </a:p>
          <a:p>
            <a:pPr marL="342900" indent="-342900">
              <a:buClr>
                <a:schemeClr val="accent2"/>
              </a:buClr>
              <a:buFont typeface="Wingdings" panose="05000000000000000000" pitchFamily="2" charset="2"/>
              <a:buChar char="l"/>
            </a:pPr>
            <a:r>
              <a:rPr lang="ja-JP" altLang="en-US" sz="2400" dirty="0"/>
              <a:t>社会との接点が減り、気力が低下。老人性うつになることもある</a:t>
            </a:r>
          </a:p>
        </p:txBody>
      </p:sp>
      <p:pic>
        <p:nvPicPr>
          <p:cNvPr id="2053" name="Picture 5" descr="C:\Users\momiya\AppData\Local\Microsoft\Windows\Temporary Internet Files\Content.Outlook\D261BAQJ\80代女性3 (0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514759" y="1854118"/>
            <a:ext cx="2010116" cy="3259420"/>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4862123" y="6582544"/>
            <a:ext cx="4155305" cy="230832"/>
          </a:xfrm>
          <a:prstGeom prst="rect">
            <a:avLst/>
          </a:prstGeom>
        </p:spPr>
        <p:txBody>
          <a:bodyPr wrap="none" anchor="b">
            <a:spAutoFit/>
          </a:bodyPr>
          <a:lstStyle/>
          <a:p>
            <a:pPr marL="357188" indent="-357188" algn="r"/>
            <a:r>
              <a:rPr lang="ja-JP" altLang="en-US" sz="900" dirty="0">
                <a:latin typeface="Arial" panose="020B0604020202020204" pitchFamily="34" charset="0"/>
                <a:ea typeface="ＭＳ Ｐゴシック" panose="020B0600070205080204" pitchFamily="50" charset="-128"/>
                <a:cs typeface="Arial" panose="020B0604020202020204" pitchFamily="34" charset="0"/>
              </a:rPr>
              <a:t>岡本 亜紀 著：女性なら知っておきたい女性の糖尿病</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 p.29, 31, PHP</a:t>
            </a:r>
            <a:r>
              <a:rPr lang="ja-JP" altLang="en-US" sz="900" dirty="0">
                <a:latin typeface="Arial" panose="020B0604020202020204" pitchFamily="34" charset="0"/>
                <a:ea typeface="ＭＳ Ｐゴシック" panose="020B0600070205080204" pitchFamily="50" charset="-128"/>
                <a:cs typeface="Arial" panose="020B0604020202020204" pitchFamily="34" charset="0"/>
              </a:rPr>
              <a:t>研究所 </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2018</a:t>
            </a:r>
            <a:endParaRPr lang="ja-JP" altLang="en-US" sz="900"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5" name="正方形/長方形 4"/>
          <p:cNvSpPr/>
          <p:nvPr/>
        </p:nvSpPr>
        <p:spPr>
          <a:xfrm>
            <a:off x="612000" y="5113538"/>
            <a:ext cx="7920000" cy="990000"/>
          </a:xfrm>
          <a:prstGeom prst="rect">
            <a:avLst/>
          </a:prstGeom>
          <a:scene3d>
            <a:camera prst="orthographicFront"/>
            <a:lightRig rig="threePt" dir="t"/>
          </a:scene3d>
          <a:sp3d>
            <a:bevelT w="114300" prst="hardEdge"/>
          </a:sp3d>
        </p:spPr>
        <p:style>
          <a:lnRef idx="2">
            <a:schemeClr val="accent2">
              <a:shade val="50000"/>
            </a:schemeClr>
          </a:lnRef>
          <a:fillRef idx="1">
            <a:schemeClr val="accent2"/>
          </a:fillRef>
          <a:effectRef idx="0">
            <a:schemeClr val="accent2"/>
          </a:effectRef>
          <a:fontRef idx="minor">
            <a:schemeClr val="lt1"/>
          </a:fontRef>
        </p:style>
        <p:txBody>
          <a:bodyPr wrap="square" anchor="ctr">
            <a:noAutofit/>
          </a:bodyPr>
          <a:lstStyle/>
          <a:p>
            <a:pPr algn="ctr"/>
            <a:r>
              <a:rPr lang="ja-JP" altLang="en-US" sz="2000" b="1" dirty="0">
                <a:effectLst>
                  <a:outerShdw blurRad="38100" dist="38100" dir="2700000" algn="tl">
                    <a:srgbClr val="000000">
                      <a:alpha val="43137"/>
                    </a:srgbClr>
                  </a:outerShdw>
                </a:effectLst>
              </a:rPr>
              <a:t>エストロゲン減少の悪影響が蓄積され、高血糖、糖尿病、</a:t>
            </a:r>
            <a:endParaRPr lang="en-US" altLang="ja-JP" sz="2000" b="1" dirty="0">
              <a:effectLst>
                <a:outerShdw blurRad="38100" dist="38100" dir="2700000" algn="tl">
                  <a:srgbClr val="000000">
                    <a:alpha val="43137"/>
                  </a:srgbClr>
                </a:outerShdw>
              </a:effectLst>
            </a:endParaRPr>
          </a:p>
          <a:p>
            <a:pPr algn="ctr"/>
            <a:r>
              <a:rPr lang="ja-JP" altLang="en-US" sz="2000" b="1" dirty="0">
                <a:effectLst>
                  <a:outerShdw blurRad="38100" dist="38100" dir="2700000" algn="tl">
                    <a:srgbClr val="000000">
                      <a:alpha val="43137"/>
                    </a:srgbClr>
                  </a:outerShdw>
                </a:effectLst>
              </a:rPr>
              <a:t>動脈硬化、骨粗鬆症などを発症しやすくなる。</a:t>
            </a:r>
          </a:p>
        </p:txBody>
      </p:sp>
    </p:spTree>
    <p:extLst>
      <p:ext uri="{BB962C8B-B14F-4D97-AF65-F5344CB8AC3E}">
        <p14:creationId xmlns:p14="http://schemas.microsoft.com/office/powerpoint/2010/main" val="1803961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12"/>
          <p:cNvSpPr>
            <a:spLocks/>
          </p:cNvSpPr>
          <p:nvPr/>
        </p:nvSpPr>
        <p:spPr bwMode="auto">
          <a:xfrm>
            <a:off x="253206" y="1921588"/>
            <a:ext cx="8637588" cy="4494212"/>
          </a:xfrm>
          <a:custGeom>
            <a:avLst/>
            <a:gdLst>
              <a:gd name="T0" fmla="*/ 3 w 2723"/>
              <a:gd name="T1" fmla="*/ 124 h 1417"/>
              <a:gd name="T2" fmla="*/ 36 w 2723"/>
              <a:gd name="T3" fmla="*/ 126 h 1417"/>
              <a:gd name="T4" fmla="*/ 104 w 2723"/>
              <a:gd name="T5" fmla="*/ 144 h 1417"/>
              <a:gd name="T6" fmla="*/ 36 w 2723"/>
              <a:gd name="T7" fmla="*/ 160 h 1417"/>
              <a:gd name="T8" fmla="*/ 4 w 2723"/>
              <a:gd name="T9" fmla="*/ 163 h 1417"/>
              <a:gd name="T10" fmla="*/ 11 w 2723"/>
              <a:gd name="T11" fmla="*/ 238 h 1417"/>
              <a:gd name="T12" fmla="*/ 44 w 2723"/>
              <a:gd name="T13" fmla="*/ 240 h 1417"/>
              <a:gd name="T14" fmla="*/ 73 w 2723"/>
              <a:gd name="T15" fmla="*/ 288 h 1417"/>
              <a:gd name="T16" fmla="*/ 28 w 2723"/>
              <a:gd name="T17" fmla="*/ 273 h 1417"/>
              <a:gd name="T18" fmla="*/ 0 w 2723"/>
              <a:gd name="T19" fmla="*/ 305 h 1417"/>
              <a:gd name="T20" fmla="*/ 19 w 2723"/>
              <a:gd name="T21" fmla="*/ 351 h 1417"/>
              <a:gd name="T22" fmla="*/ 62 w 2723"/>
              <a:gd name="T23" fmla="*/ 339 h 1417"/>
              <a:gd name="T24" fmla="*/ 62 w 2723"/>
              <a:gd name="T25" fmla="*/ 401 h 1417"/>
              <a:gd name="T26" fmla="*/ 19 w 2723"/>
              <a:gd name="T27" fmla="*/ 386 h 1417"/>
              <a:gd name="T28" fmla="*/ 0 w 2723"/>
              <a:gd name="T29" fmla="*/ 430 h 1417"/>
              <a:gd name="T30" fmla="*/ 28 w 2723"/>
              <a:gd name="T31" fmla="*/ 464 h 1417"/>
              <a:gd name="T32" fmla="*/ 73 w 2723"/>
              <a:gd name="T33" fmla="*/ 452 h 1417"/>
              <a:gd name="T34" fmla="*/ 43 w 2723"/>
              <a:gd name="T35" fmla="*/ 499 h 1417"/>
              <a:gd name="T36" fmla="*/ 11 w 2723"/>
              <a:gd name="T37" fmla="*/ 501 h 1417"/>
              <a:gd name="T38" fmla="*/ 3 w 2723"/>
              <a:gd name="T39" fmla="*/ 576 h 1417"/>
              <a:gd name="T40" fmla="*/ 36 w 2723"/>
              <a:gd name="T41" fmla="*/ 578 h 1417"/>
              <a:gd name="T42" fmla="*/ 104 w 2723"/>
              <a:gd name="T43" fmla="*/ 596 h 1417"/>
              <a:gd name="T44" fmla="*/ 36 w 2723"/>
              <a:gd name="T45" fmla="*/ 612 h 1417"/>
              <a:gd name="T46" fmla="*/ 4 w 2723"/>
              <a:gd name="T47" fmla="*/ 614 h 1417"/>
              <a:gd name="T48" fmla="*/ 11 w 2723"/>
              <a:gd name="T49" fmla="*/ 689 h 1417"/>
              <a:gd name="T50" fmla="*/ 44 w 2723"/>
              <a:gd name="T51" fmla="*/ 692 h 1417"/>
              <a:gd name="T52" fmla="*/ 73 w 2723"/>
              <a:gd name="T53" fmla="*/ 739 h 1417"/>
              <a:gd name="T54" fmla="*/ 28 w 2723"/>
              <a:gd name="T55" fmla="*/ 724 h 1417"/>
              <a:gd name="T56" fmla="*/ 0 w 2723"/>
              <a:gd name="T57" fmla="*/ 756 h 1417"/>
              <a:gd name="T58" fmla="*/ 19 w 2723"/>
              <a:gd name="T59" fmla="*/ 802 h 1417"/>
              <a:gd name="T60" fmla="*/ 62 w 2723"/>
              <a:gd name="T61" fmla="*/ 791 h 1417"/>
              <a:gd name="T62" fmla="*/ 62 w 2723"/>
              <a:gd name="T63" fmla="*/ 852 h 1417"/>
              <a:gd name="T64" fmla="*/ 19 w 2723"/>
              <a:gd name="T65" fmla="*/ 838 h 1417"/>
              <a:gd name="T66" fmla="*/ 0 w 2723"/>
              <a:gd name="T67" fmla="*/ 882 h 1417"/>
              <a:gd name="T68" fmla="*/ 28 w 2723"/>
              <a:gd name="T69" fmla="*/ 916 h 1417"/>
              <a:gd name="T70" fmla="*/ 73 w 2723"/>
              <a:gd name="T71" fmla="*/ 904 h 1417"/>
              <a:gd name="T72" fmla="*/ 43 w 2723"/>
              <a:gd name="T73" fmla="*/ 950 h 1417"/>
              <a:gd name="T74" fmla="*/ 11 w 2723"/>
              <a:gd name="T75" fmla="*/ 953 h 1417"/>
              <a:gd name="T76" fmla="*/ 3 w 2723"/>
              <a:gd name="T77" fmla="*/ 1027 h 1417"/>
              <a:gd name="T78" fmla="*/ 36 w 2723"/>
              <a:gd name="T79" fmla="*/ 1029 h 1417"/>
              <a:gd name="T80" fmla="*/ 104 w 2723"/>
              <a:gd name="T81" fmla="*/ 1047 h 1417"/>
              <a:gd name="T82" fmla="*/ 36 w 2723"/>
              <a:gd name="T83" fmla="*/ 1063 h 1417"/>
              <a:gd name="T84" fmla="*/ 4 w 2723"/>
              <a:gd name="T85" fmla="*/ 1066 h 1417"/>
              <a:gd name="T86" fmla="*/ 11 w 2723"/>
              <a:gd name="T87" fmla="*/ 1141 h 1417"/>
              <a:gd name="T88" fmla="*/ 44 w 2723"/>
              <a:gd name="T89" fmla="*/ 1144 h 1417"/>
              <a:gd name="T90" fmla="*/ 73 w 2723"/>
              <a:gd name="T91" fmla="*/ 1191 h 1417"/>
              <a:gd name="T92" fmla="*/ 28 w 2723"/>
              <a:gd name="T93" fmla="*/ 1176 h 1417"/>
              <a:gd name="T94" fmla="*/ 0 w 2723"/>
              <a:gd name="T95" fmla="*/ 1208 h 1417"/>
              <a:gd name="T96" fmla="*/ 19 w 2723"/>
              <a:gd name="T97" fmla="*/ 1254 h 1417"/>
              <a:gd name="T98" fmla="*/ 62 w 2723"/>
              <a:gd name="T99" fmla="*/ 1243 h 1417"/>
              <a:gd name="T100" fmla="*/ 62 w 2723"/>
              <a:gd name="T101" fmla="*/ 1304 h 1417"/>
              <a:gd name="T102" fmla="*/ 19 w 2723"/>
              <a:gd name="T103" fmla="*/ 1289 h 1417"/>
              <a:gd name="T104" fmla="*/ 0 w 2723"/>
              <a:gd name="T105" fmla="*/ 1387 h 1417"/>
              <a:gd name="T106" fmla="*/ 2723 w 2723"/>
              <a:gd name="T107" fmla="*/ 31 h 1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23" h="1417">
                <a:moveTo>
                  <a:pt x="31" y="0"/>
                </a:moveTo>
                <a:cubicBezTo>
                  <a:pt x="14" y="0"/>
                  <a:pt x="0" y="14"/>
                  <a:pt x="0" y="31"/>
                </a:cubicBezTo>
                <a:cubicBezTo>
                  <a:pt x="0" y="91"/>
                  <a:pt x="0" y="91"/>
                  <a:pt x="0" y="91"/>
                </a:cubicBezTo>
                <a:cubicBezTo>
                  <a:pt x="0" y="108"/>
                  <a:pt x="2" y="123"/>
                  <a:pt x="3" y="124"/>
                </a:cubicBezTo>
                <a:cubicBezTo>
                  <a:pt x="5" y="125"/>
                  <a:pt x="9" y="126"/>
                  <a:pt x="11" y="125"/>
                </a:cubicBezTo>
                <a:cubicBezTo>
                  <a:pt x="13" y="124"/>
                  <a:pt x="17" y="124"/>
                  <a:pt x="19" y="125"/>
                </a:cubicBezTo>
                <a:cubicBezTo>
                  <a:pt x="22" y="126"/>
                  <a:pt x="25" y="126"/>
                  <a:pt x="28" y="125"/>
                </a:cubicBezTo>
                <a:cubicBezTo>
                  <a:pt x="30" y="125"/>
                  <a:pt x="34" y="125"/>
                  <a:pt x="36" y="126"/>
                </a:cubicBezTo>
                <a:cubicBezTo>
                  <a:pt x="38" y="127"/>
                  <a:pt x="42" y="127"/>
                  <a:pt x="44" y="127"/>
                </a:cubicBezTo>
                <a:cubicBezTo>
                  <a:pt x="46" y="127"/>
                  <a:pt x="54" y="121"/>
                  <a:pt x="62" y="113"/>
                </a:cubicBezTo>
                <a:cubicBezTo>
                  <a:pt x="73" y="113"/>
                  <a:pt x="73" y="113"/>
                  <a:pt x="73" y="113"/>
                </a:cubicBezTo>
                <a:cubicBezTo>
                  <a:pt x="90" y="113"/>
                  <a:pt x="104" y="127"/>
                  <a:pt x="104" y="144"/>
                </a:cubicBezTo>
                <a:cubicBezTo>
                  <a:pt x="104" y="161"/>
                  <a:pt x="90" y="175"/>
                  <a:pt x="73" y="175"/>
                </a:cubicBezTo>
                <a:cubicBezTo>
                  <a:pt x="62" y="175"/>
                  <a:pt x="62" y="175"/>
                  <a:pt x="62" y="175"/>
                </a:cubicBezTo>
                <a:cubicBezTo>
                  <a:pt x="53" y="166"/>
                  <a:pt x="45" y="159"/>
                  <a:pt x="43" y="160"/>
                </a:cubicBezTo>
                <a:cubicBezTo>
                  <a:pt x="42" y="160"/>
                  <a:pt x="38" y="161"/>
                  <a:pt x="36" y="160"/>
                </a:cubicBezTo>
                <a:cubicBezTo>
                  <a:pt x="34" y="160"/>
                  <a:pt x="30" y="160"/>
                  <a:pt x="28" y="160"/>
                </a:cubicBezTo>
                <a:cubicBezTo>
                  <a:pt x="25" y="160"/>
                  <a:pt x="22" y="160"/>
                  <a:pt x="19" y="160"/>
                </a:cubicBezTo>
                <a:cubicBezTo>
                  <a:pt x="17" y="160"/>
                  <a:pt x="13" y="161"/>
                  <a:pt x="11" y="162"/>
                </a:cubicBezTo>
                <a:cubicBezTo>
                  <a:pt x="9" y="163"/>
                  <a:pt x="5" y="163"/>
                  <a:pt x="4" y="163"/>
                </a:cubicBezTo>
                <a:cubicBezTo>
                  <a:pt x="2" y="162"/>
                  <a:pt x="0" y="175"/>
                  <a:pt x="0" y="192"/>
                </a:cubicBezTo>
                <a:cubicBezTo>
                  <a:pt x="0" y="204"/>
                  <a:pt x="0" y="204"/>
                  <a:pt x="0" y="204"/>
                </a:cubicBezTo>
                <a:cubicBezTo>
                  <a:pt x="0" y="221"/>
                  <a:pt x="2" y="236"/>
                  <a:pt x="3" y="237"/>
                </a:cubicBezTo>
                <a:cubicBezTo>
                  <a:pt x="5" y="238"/>
                  <a:pt x="9" y="238"/>
                  <a:pt x="11" y="238"/>
                </a:cubicBezTo>
                <a:cubicBezTo>
                  <a:pt x="13" y="237"/>
                  <a:pt x="17" y="237"/>
                  <a:pt x="19" y="238"/>
                </a:cubicBezTo>
                <a:cubicBezTo>
                  <a:pt x="22" y="238"/>
                  <a:pt x="25" y="239"/>
                  <a:pt x="28" y="238"/>
                </a:cubicBezTo>
                <a:cubicBezTo>
                  <a:pt x="30" y="238"/>
                  <a:pt x="34" y="238"/>
                  <a:pt x="36" y="239"/>
                </a:cubicBezTo>
                <a:cubicBezTo>
                  <a:pt x="38" y="240"/>
                  <a:pt x="42" y="240"/>
                  <a:pt x="44" y="240"/>
                </a:cubicBezTo>
                <a:cubicBezTo>
                  <a:pt x="46" y="240"/>
                  <a:pt x="54" y="234"/>
                  <a:pt x="62" y="226"/>
                </a:cubicBezTo>
                <a:cubicBezTo>
                  <a:pt x="73" y="226"/>
                  <a:pt x="73" y="226"/>
                  <a:pt x="73" y="226"/>
                </a:cubicBezTo>
                <a:cubicBezTo>
                  <a:pt x="90" y="226"/>
                  <a:pt x="104" y="240"/>
                  <a:pt x="104" y="257"/>
                </a:cubicBezTo>
                <a:cubicBezTo>
                  <a:pt x="104" y="274"/>
                  <a:pt x="90" y="288"/>
                  <a:pt x="73" y="288"/>
                </a:cubicBezTo>
                <a:cubicBezTo>
                  <a:pt x="62" y="288"/>
                  <a:pt x="62" y="288"/>
                  <a:pt x="62" y="288"/>
                </a:cubicBezTo>
                <a:cubicBezTo>
                  <a:pt x="53" y="279"/>
                  <a:pt x="45" y="272"/>
                  <a:pt x="43" y="273"/>
                </a:cubicBezTo>
                <a:cubicBezTo>
                  <a:pt x="42" y="273"/>
                  <a:pt x="38" y="274"/>
                  <a:pt x="36" y="273"/>
                </a:cubicBezTo>
                <a:cubicBezTo>
                  <a:pt x="34" y="273"/>
                  <a:pt x="30" y="272"/>
                  <a:pt x="28" y="273"/>
                </a:cubicBezTo>
                <a:cubicBezTo>
                  <a:pt x="25" y="273"/>
                  <a:pt x="22" y="273"/>
                  <a:pt x="19" y="273"/>
                </a:cubicBezTo>
                <a:cubicBezTo>
                  <a:pt x="17" y="273"/>
                  <a:pt x="13" y="274"/>
                  <a:pt x="11" y="275"/>
                </a:cubicBezTo>
                <a:cubicBezTo>
                  <a:pt x="9" y="276"/>
                  <a:pt x="5" y="276"/>
                  <a:pt x="4" y="276"/>
                </a:cubicBezTo>
                <a:cubicBezTo>
                  <a:pt x="2" y="275"/>
                  <a:pt x="0" y="288"/>
                  <a:pt x="0" y="305"/>
                </a:cubicBezTo>
                <a:cubicBezTo>
                  <a:pt x="0" y="317"/>
                  <a:pt x="0" y="317"/>
                  <a:pt x="0" y="317"/>
                </a:cubicBezTo>
                <a:cubicBezTo>
                  <a:pt x="0" y="334"/>
                  <a:pt x="2" y="349"/>
                  <a:pt x="3" y="350"/>
                </a:cubicBezTo>
                <a:cubicBezTo>
                  <a:pt x="5" y="351"/>
                  <a:pt x="9" y="351"/>
                  <a:pt x="11" y="351"/>
                </a:cubicBezTo>
                <a:cubicBezTo>
                  <a:pt x="13" y="350"/>
                  <a:pt x="17" y="350"/>
                  <a:pt x="19" y="351"/>
                </a:cubicBezTo>
                <a:cubicBezTo>
                  <a:pt x="22" y="351"/>
                  <a:pt x="25" y="352"/>
                  <a:pt x="28" y="351"/>
                </a:cubicBezTo>
                <a:cubicBezTo>
                  <a:pt x="30" y="351"/>
                  <a:pt x="34" y="351"/>
                  <a:pt x="36" y="352"/>
                </a:cubicBezTo>
                <a:cubicBezTo>
                  <a:pt x="38" y="353"/>
                  <a:pt x="42" y="353"/>
                  <a:pt x="44" y="353"/>
                </a:cubicBezTo>
                <a:cubicBezTo>
                  <a:pt x="46" y="353"/>
                  <a:pt x="54" y="347"/>
                  <a:pt x="62" y="339"/>
                </a:cubicBezTo>
                <a:cubicBezTo>
                  <a:pt x="73" y="339"/>
                  <a:pt x="73" y="339"/>
                  <a:pt x="73" y="339"/>
                </a:cubicBezTo>
                <a:cubicBezTo>
                  <a:pt x="90" y="339"/>
                  <a:pt x="104" y="353"/>
                  <a:pt x="104" y="370"/>
                </a:cubicBezTo>
                <a:cubicBezTo>
                  <a:pt x="104" y="387"/>
                  <a:pt x="90" y="401"/>
                  <a:pt x="73" y="401"/>
                </a:cubicBezTo>
                <a:cubicBezTo>
                  <a:pt x="62" y="401"/>
                  <a:pt x="62" y="401"/>
                  <a:pt x="62" y="401"/>
                </a:cubicBezTo>
                <a:cubicBezTo>
                  <a:pt x="53" y="392"/>
                  <a:pt x="45" y="385"/>
                  <a:pt x="43" y="386"/>
                </a:cubicBezTo>
                <a:cubicBezTo>
                  <a:pt x="42" y="386"/>
                  <a:pt x="38" y="386"/>
                  <a:pt x="36" y="386"/>
                </a:cubicBezTo>
                <a:cubicBezTo>
                  <a:pt x="34" y="386"/>
                  <a:pt x="30" y="385"/>
                  <a:pt x="28" y="386"/>
                </a:cubicBezTo>
                <a:cubicBezTo>
                  <a:pt x="25" y="386"/>
                  <a:pt x="22" y="386"/>
                  <a:pt x="19" y="386"/>
                </a:cubicBezTo>
                <a:cubicBezTo>
                  <a:pt x="17" y="386"/>
                  <a:pt x="13" y="387"/>
                  <a:pt x="11" y="388"/>
                </a:cubicBezTo>
                <a:cubicBezTo>
                  <a:pt x="9" y="389"/>
                  <a:pt x="5" y="389"/>
                  <a:pt x="4" y="388"/>
                </a:cubicBezTo>
                <a:cubicBezTo>
                  <a:pt x="2" y="388"/>
                  <a:pt x="0" y="401"/>
                  <a:pt x="0" y="418"/>
                </a:cubicBezTo>
                <a:cubicBezTo>
                  <a:pt x="0" y="430"/>
                  <a:pt x="0" y="430"/>
                  <a:pt x="0" y="430"/>
                </a:cubicBezTo>
                <a:cubicBezTo>
                  <a:pt x="0" y="447"/>
                  <a:pt x="2" y="462"/>
                  <a:pt x="3" y="463"/>
                </a:cubicBezTo>
                <a:cubicBezTo>
                  <a:pt x="5" y="464"/>
                  <a:pt x="9" y="464"/>
                  <a:pt x="11" y="464"/>
                </a:cubicBezTo>
                <a:cubicBezTo>
                  <a:pt x="13" y="463"/>
                  <a:pt x="17" y="463"/>
                  <a:pt x="19" y="464"/>
                </a:cubicBezTo>
                <a:cubicBezTo>
                  <a:pt x="22" y="464"/>
                  <a:pt x="25" y="464"/>
                  <a:pt x="28" y="464"/>
                </a:cubicBezTo>
                <a:cubicBezTo>
                  <a:pt x="30" y="464"/>
                  <a:pt x="34" y="464"/>
                  <a:pt x="36" y="465"/>
                </a:cubicBezTo>
                <a:cubicBezTo>
                  <a:pt x="38" y="466"/>
                  <a:pt x="42" y="466"/>
                  <a:pt x="44" y="466"/>
                </a:cubicBezTo>
                <a:cubicBezTo>
                  <a:pt x="46" y="466"/>
                  <a:pt x="54" y="460"/>
                  <a:pt x="62" y="452"/>
                </a:cubicBezTo>
                <a:cubicBezTo>
                  <a:pt x="73" y="452"/>
                  <a:pt x="73" y="452"/>
                  <a:pt x="73" y="452"/>
                </a:cubicBezTo>
                <a:cubicBezTo>
                  <a:pt x="90" y="452"/>
                  <a:pt x="104" y="466"/>
                  <a:pt x="104" y="483"/>
                </a:cubicBezTo>
                <a:cubicBezTo>
                  <a:pt x="104" y="500"/>
                  <a:pt x="90" y="513"/>
                  <a:pt x="73" y="513"/>
                </a:cubicBezTo>
                <a:cubicBezTo>
                  <a:pt x="62" y="513"/>
                  <a:pt x="62" y="513"/>
                  <a:pt x="62" y="513"/>
                </a:cubicBezTo>
                <a:cubicBezTo>
                  <a:pt x="53" y="505"/>
                  <a:pt x="45" y="498"/>
                  <a:pt x="43" y="499"/>
                </a:cubicBezTo>
                <a:cubicBezTo>
                  <a:pt x="42" y="499"/>
                  <a:pt x="38" y="499"/>
                  <a:pt x="36" y="499"/>
                </a:cubicBezTo>
                <a:cubicBezTo>
                  <a:pt x="34" y="498"/>
                  <a:pt x="30" y="498"/>
                  <a:pt x="28" y="498"/>
                </a:cubicBezTo>
                <a:cubicBezTo>
                  <a:pt x="25" y="499"/>
                  <a:pt x="22" y="499"/>
                  <a:pt x="19" y="499"/>
                </a:cubicBezTo>
                <a:cubicBezTo>
                  <a:pt x="17" y="499"/>
                  <a:pt x="13" y="500"/>
                  <a:pt x="11" y="501"/>
                </a:cubicBezTo>
                <a:cubicBezTo>
                  <a:pt x="9" y="502"/>
                  <a:pt x="5" y="502"/>
                  <a:pt x="4" y="501"/>
                </a:cubicBezTo>
                <a:cubicBezTo>
                  <a:pt x="2" y="501"/>
                  <a:pt x="0" y="514"/>
                  <a:pt x="0" y="531"/>
                </a:cubicBezTo>
                <a:cubicBezTo>
                  <a:pt x="0" y="543"/>
                  <a:pt x="0" y="543"/>
                  <a:pt x="0" y="543"/>
                </a:cubicBezTo>
                <a:cubicBezTo>
                  <a:pt x="0" y="560"/>
                  <a:pt x="2" y="575"/>
                  <a:pt x="3" y="576"/>
                </a:cubicBezTo>
                <a:cubicBezTo>
                  <a:pt x="5" y="577"/>
                  <a:pt x="9" y="577"/>
                  <a:pt x="11" y="577"/>
                </a:cubicBezTo>
                <a:cubicBezTo>
                  <a:pt x="13" y="576"/>
                  <a:pt x="17" y="576"/>
                  <a:pt x="19" y="577"/>
                </a:cubicBezTo>
                <a:cubicBezTo>
                  <a:pt x="22" y="577"/>
                  <a:pt x="25" y="577"/>
                  <a:pt x="28" y="577"/>
                </a:cubicBezTo>
                <a:cubicBezTo>
                  <a:pt x="30" y="577"/>
                  <a:pt x="34" y="577"/>
                  <a:pt x="36" y="578"/>
                </a:cubicBezTo>
                <a:cubicBezTo>
                  <a:pt x="38" y="578"/>
                  <a:pt x="42" y="579"/>
                  <a:pt x="44" y="579"/>
                </a:cubicBezTo>
                <a:cubicBezTo>
                  <a:pt x="46" y="579"/>
                  <a:pt x="54" y="573"/>
                  <a:pt x="62" y="565"/>
                </a:cubicBezTo>
                <a:cubicBezTo>
                  <a:pt x="73" y="565"/>
                  <a:pt x="73" y="565"/>
                  <a:pt x="73" y="565"/>
                </a:cubicBezTo>
                <a:cubicBezTo>
                  <a:pt x="90" y="565"/>
                  <a:pt x="104" y="579"/>
                  <a:pt x="104" y="596"/>
                </a:cubicBezTo>
                <a:cubicBezTo>
                  <a:pt x="104" y="613"/>
                  <a:pt x="90" y="626"/>
                  <a:pt x="73" y="626"/>
                </a:cubicBezTo>
                <a:cubicBezTo>
                  <a:pt x="62" y="626"/>
                  <a:pt x="62" y="626"/>
                  <a:pt x="62" y="626"/>
                </a:cubicBezTo>
                <a:cubicBezTo>
                  <a:pt x="53" y="618"/>
                  <a:pt x="45" y="611"/>
                  <a:pt x="43" y="612"/>
                </a:cubicBezTo>
                <a:cubicBezTo>
                  <a:pt x="42" y="612"/>
                  <a:pt x="38" y="612"/>
                  <a:pt x="36" y="612"/>
                </a:cubicBezTo>
                <a:cubicBezTo>
                  <a:pt x="34" y="611"/>
                  <a:pt x="30" y="611"/>
                  <a:pt x="28" y="611"/>
                </a:cubicBezTo>
                <a:cubicBezTo>
                  <a:pt x="25" y="612"/>
                  <a:pt x="22" y="612"/>
                  <a:pt x="19" y="612"/>
                </a:cubicBezTo>
                <a:cubicBezTo>
                  <a:pt x="17" y="612"/>
                  <a:pt x="13" y="613"/>
                  <a:pt x="11" y="614"/>
                </a:cubicBezTo>
                <a:cubicBezTo>
                  <a:pt x="9" y="615"/>
                  <a:pt x="5" y="615"/>
                  <a:pt x="4" y="614"/>
                </a:cubicBezTo>
                <a:cubicBezTo>
                  <a:pt x="2" y="613"/>
                  <a:pt x="0" y="627"/>
                  <a:pt x="0" y="643"/>
                </a:cubicBezTo>
                <a:cubicBezTo>
                  <a:pt x="0" y="656"/>
                  <a:pt x="0" y="656"/>
                  <a:pt x="0" y="656"/>
                </a:cubicBezTo>
                <a:cubicBezTo>
                  <a:pt x="0" y="673"/>
                  <a:pt x="2" y="687"/>
                  <a:pt x="3" y="689"/>
                </a:cubicBezTo>
                <a:cubicBezTo>
                  <a:pt x="5" y="690"/>
                  <a:pt x="9" y="690"/>
                  <a:pt x="11" y="689"/>
                </a:cubicBezTo>
                <a:cubicBezTo>
                  <a:pt x="13" y="689"/>
                  <a:pt x="17" y="689"/>
                  <a:pt x="19" y="689"/>
                </a:cubicBezTo>
                <a:cubicBezTo>
                  <a:pt x="22" y="690"/>
                  <a:pt x="25" y="690"/>
                  <a:pt x="28" y="690"/>
                </a:cubicBezTo>
                <a:cubicBezTo>
                  <a:pt x="30" y="689"/>
                  <a:pt x="34" y="690"/>
                  <a:pt x="36" y="691"/>
                </a:cubicBezTo>
                <a:cubicBezTo>
                  <a:pt x="38" y="691"/>
                  <a:pt x="42" y="692"/>
                  <a:pt x="44" y="692"/>
                </a:cubicBezTo>
                <a:cubicBezTo>
                  <a:pt x="46" y="692"/>
                  <a:pt x="54" y="686"/>
                  <a:pt x="62" y="678"/>
                </a:cubicBezTo>
                <a:cubicBezTo>
                  <a:pt x="73" y="678"/>
                  <a:pt x="73" y="678"/>
                  <a:pt x="73" y="678"/>
                </a:cubicBezTo>
                <a:cubicBezTo>
                  <a:pt x="90" y="678"/>
                  <a:pt x="104" y="692"/>
                  <a:pt x="104" y="709"/>
                </a:cubicBezTo>
                <a:cubicBezTo>
                  <a:pt x="104" y="726"/>
                  <a:pt x="90" y="739"/>
                  <a:pt x="73" y="739"/>
                </a:cubicBezTo>
                <a:cubicBezTo>
                  <a:pt x="62" y="739"/>
                  <a:pt x="62" y="739"/>
                  <a:pt x="62" y="739"/>
                </a:cubicBezTo>
                <a:cubicBezTo>
                  <a:pt x="53" y="731"/>
                  <a:pt x="45" y="724"/>
                  <a:pt x="43" y="724"/>
                </a:cubicBezTo>
                <a:cubicBezTo>
                  <a:pt x="42" y="725"/>
                  <a:pt x="38" y="725"/>
                  <a:pt x="36" y="725"/>
                </a:cubicBezTo>
                <a:cubicBezTo>
                  <a:pt x="34" y="724"/>
                  <a:pt x="30" y="724"/>
                  <a:pt x="28" y="724"/>
                </a:cubicBezTo>
                <a:cubicBezTo>
                  <a:pt x="25" y="725"/>
                  <a:pt x="22" y="725"/>
                  <a:pt x="19" y="725"/>
                </a:cubicBezTo>
                <a:cubicBezTo>
                  <a:pt x="17" y="725"/>
                  <a:pt x="13" y="726"/>
                  <a:pt x="11" y="727"/>
                </a:cubicBezTo>
                <a:cubicBezTo>
                  <a:pt x="9" y="728"/>
                  <a:pt x="5" y="728"/>
                  <a:pt x="4" y="727"/>
                </a:cubicBezTo>
                <a:cubicBezTo>
                  <a:pt x="2" y="726"/>
                  <a:pt x="0" y="739"/>
                  <a:pt x="0" y="756"/>
                </a:cubicBezTo>
                <a:cubicBezTo>
                  <a:pt x="0" y="769"/>
                  <a:pt x="0" y="769"/>
                  <a:pt x="0" y="769"/>
                </a:cubicBezTo>
                <a:cubicBezTo>
                  <a:pt x="0" y="786"/>
                  <a:pt x="2" y="800"/>
                  <a:pt x="3" y="801"/>
                </a:cubicBezTo>
                <a:cubicBezTo>
                  <a:pt x="5" y="803"/>
                  <a:pt x="9" y="803"/>
                  <a:pt x="11" y="802"/>
                </a:cubicBezTo>
                <a:cubicBezTo>
                  <a:pt x="13" y="802"/>
                  <a:pt x="17" y="802"/>
                  <a:pt x="19" y="802"/>
                </a:cubicBezTo>
                <a:cubicBezTo>
                  <a:pt x="22" y="803"/>
                  <a:pt x="25" y="803"/>
                  <a:pt x="28" y="803"/>
                </a:cubicBezTo>
                <a:cubicBezTo>
                  <a:pt x="30" y="802"/>
                  <a:pt x="34" y="803"/>
                  <a:pt x="36" y="803"/>
                </a:cubicBezTo>
                <a:cubicBezTo>
                  <a:pt x="38" y="804"/>
                  <a:pt x="42" y="805"/>
                  <a:pt x="44" y="805"/>
                </a:cubicBezTo>
                <a:cubicBezTo>
                  <a:pt x="46" y="805"/>
                  <a:pt x="54" y="799"/>
                  <a:pt x="62" y="791"/>
                </a:cubicBezTo>
                <a:cubicBezTo>
                  <a:pt x="73" y="791"/>
                  <a:pt x="73" y="791"/>
                  <a:pt x="73" y="791"/>
                </a:cubicBezTo>
                <a:cubicBezTo>
                  <a:pt x="90" y="791"/>
                  <a:pt x="104" y="805"/>
                  <a:pt x="104" y="822"/>
                </a:cubicBezTo>
                <a:cubicBezTo>
                  <a:pt x="104" y="838"/>
                  <a:pt x="90" y="852"/>
                  <a:pt x="73" y="852"/>
                </a:cubicBezTo>
                <a:cubicBezTo>
                  <a:pt x="62" y="852"/>
                  <a:pt x="62" y="852"/>
                  <a:pt x="62" y="852"/>
                </a:cubicBezTo>
                <a:cubicBezTo>
                  <a:pt x="53" y="843"/>
                  <a:pt x="45" y="837"/>
                  <a:pt x="43" y="837"/>
                </a:cubicBezTo>
                <a:cubicBezTo>
                  <a:pt x="42" y="838"/>
                  <a:pt x="38" y="838"/>
                  <a:pt x="36" y="838"/>
                </a:cubicBezTo>
                <a:cubicBezTo>
                  <a:pt x="34" y="837"/>
                  <a:pt x="30" y="837"/>
                  <a:pt x="28" y="837"/>
                </a:cubicBezTo>
                <a:cubicBezTo>
                  <a:pt x="25" y="837"/>
                  <a:pt x="22" y="838"/>
                  <a:pt x="19" y="838"/>
                </a:cubicBezTo>
                <a:cubicBezTo>
                  <a:pt x="17" y="838"/>
                  <a:pt x="13" y="839"/>
                  <a:pt x="11" y="840"/>
                </a:cubicBezTo>
                <a:cubicBezTo>
                  <a:pt x="9" y="841"/>
                  <a:pt x="5" y="841"/>
                  <a:pt x="4" y="840"/>
                </a:cubicBezTo>
                <a:cubicBezTo>
                  <a:pt x="2" y="839"/>
                  <a:pt x="0" y="852"/>
                  <a:pt x="0" y="869"/>
                </a:cubicBezTo>
                <a:cubicBezTo>
                  <a:pt x="0" y="882"/>
                  <a:pt x="0" y="882"/>
                  <a:pt x="0" y="882"/>
                </a:cubicBezTo>
                <a:cubicBezTo>
                  <a:pt x="0" y="899"/>
                  <a:pt x="2" y="913"/>
                  <a:pt x="3" y="914"/>
                </a:cubicBezTo>
                <a:cubicBezTo>
                  <a:pt x="5" y="915"/>
                  <a:pt x="9" y="916"/>
                  <a:pt x="11" y="915"/>
                </a:cubicBezTo>
                <a:cubicBezTo>
                  <a:pt x="13" y="915"/>
                  <a:pt x="17" y="915"/>
                  <a:pt x="19" y="915"/>
                </a:cubicBezTo>
                <a:cubicBezTo>
                  <a:pt x="22" y="916"/>
                  <a:pt x="25" y="916"/>
                  <a:pt x="28" y="916"/>
                </a:cubicBezTo>
                <a:cubicBezTo>
                  <a:pt x="30" y="915"/>
                  <a:pt x="34" y="916"/>
                  <a:pt x="36" y="916"/>
                </a:cubicBezTo>
                <a:cubicBezTo>
                  <a:pt x="38" y="917"/>
                  <a:pt x="42" y="918"/>
                  <a:pt x="44" y="918"/>
                </a:cubicBezTo>
                <a:cubicBezTo>
                  <a:pt x="46" y="918"/>
                  <a:pt x="54" y="911"/>
                  <a:pt x="62" y="904"/>
                </a:cubicBezTo>
                <a:cubicBezTo>
                  <a:pt x="73" y="904"/>
                  <a:pt x="73" y="904"/>
                  <a:pt x="73" y="904"/>
                </a:cubicBezTo>
                <a:cubicBezTo>
                  <a:pt x="90" y="904"/>
                  <a:pt x="104" y="918"/>
                  <a:pt x="104" y="934"/>
                </a:cubicBezTo>
                <a:cubicBezTo>
                  <a:pt x="104" y="951"/>
                  <a:pt x="90" y="965"/>
                  <a:pt x="73" y="965"/>
                </a:cubicBezTo>
                <a:cubicBezTo>
                  <a:pt x="62" y="965"/>
                  <a:pt x="62" y="965"/>
                  <a:pt x="62" y="965"/>
                </a:cubicBezTo>
                <a:cubicBezTo>
                  <a:pt x="53" y="956"/>
                  <a:pt x="45" y="950"/>
                  <a:pt x="43" y="950"/>
                </a:cubicBezTo>
                <a:cubicBezTo>
                  <a:pt x="42" y="951"/>
                  <a:pt x="38" y="951"/>
                  <a:pt x="36" y="951"/>
                </a:cubicBezTo>
                <a:cubicBezTo>
                  <a:pt x="34" y="950"/>
                  <a:pt x="30" y="950"/>
                  <a:pt x="28" y="950"/>
                </a:cubicBezTo>
                <a:cubicBezTo>
                  <a:pt x="25" y="950"/>
                  <a:pt x="22" y="951"/>
                  <a:pt x="19" y="951"/>
                </a:cubicBezTo>
                <a:cubicBezTo>
                  <a:pt x="17" y="951"/>
                  <a:pt x="13" y="952"/>
                  <a:pt x="11" y="953"/>
                </a:cubicBezTo>
                <a:cubicBezTo>
                  <a:pt x="9" y="954"/>
                  <a:pt x="5" y="954"/>
                  <a:pt x="4" y="953"/>
                </a:cubicBezTo>
                <a:cubicBezTo>
                  <a:pt x="2" y="952"/>
                  <a:pt x="0" y="965"/>
                  <a:pt x="0" y="982"/>
                </a:cubicBezTo>
                <a:cubicBezTo>
                  <a:pt x="0" y="995"/>
                  <a:pt x="0" y="995"/>
                  <a:pt x="0" y="995"/>
                </a:cubicBezTo>
                <a:cubicBezTo>
                  <a:pt x="0" y="1012"/>
                  <a:pt x="2" y="1026"/>
                  <a:pt x="3" y="1027"/>
                </a:cubicBezTo>
                <a:cubicBezTo>
                  <a:pt x="5" y="1028"/>
                  <a:pt x="9" y="1029"/>
                  <a:pt x="11" y="1028"/>
                </a:cubicBezTo>
                <a:cubicBezTo>
                  <a:pt x="13" y="1028"/>
                  <a:pt x="17" y="1028"/>
                  <a:pt x="19" y="1028"/>
                </a:cubicBezTo>
                <a:cubicBezTo>
                  <a:pt x="22" y="1029"/>
                  <a:pt x="25" y="1029"/>
                  <a:pt x="28" y="1029"/>
                </a:cubicBezTo>
                <a:cubicBezTo>
                  <a:pt x="30" y="1028"/>
                  <a:pt x="34" y="1028"/>
                  <a:pt x="36" y="1029"/>
                </a:cubicBezTo>
                <a:cubicBezTo>
                  <a:pt x="38" y="1030"/>
                  <a:pt x="42" y="1031"/>
                  <a:pt x="44" y="1031"/>
                </a:cubicBezTo>
                <a:cubicBezTo>
                  <a:pt x="46" y="1031"/>
                  <a:pt x="54" y="1024"/>
                  <a:pt x="62" y="1017"/>
                </a:cubicBezTo>
                <a:cubicBezTo>
                  <a:pt x="73" y="1017"/>
                  <a:pt x="73" y="1017"/>
                  <a:pt x="73" y="1017"/>
                </a:cubicBezTo>
                <a:cubicBezTo>
                  <a:pt x="90" y="1017"/>
                  <a:pt x="104" y="1030"/>
                  <a:pt x="104" y="1047"/>
                </a:cubicBezTo>
                <a:cubicBezTo>
                  <a:pt x="104" y="1064"/>
                  <a:pt x="90" y="1078"/>
                  <a:pt x="73" y="1078"/>
                </a:cubicBezTo>
                <a:cubicBezTo>
                  <a:pt x="62" y="1078"/>
                  <a:pt x="62" y="1078"/>
                  <a:pt x="62" y="1078"/>
                </a:cubicBezTo>
                <a:cubicBezTo>
                  <a:pt x="53" y="1069"/>
                  <a:pt x="45" y="1063"/>
                  <a:pt x="43" y="1063"/>
                </a:cubicBezTo>
                <a:cubicBezTo>
                  <a:pt x="42" y="1064"/>
                  <a:pt x="38" y="1064"/>
                  <a:pt x="36" y="1063"/>
                </a:cubicBezTo>
                <a:cubicBezTo>
                  <a:pt x="34" y="1063"/>
                  <a:pt x="30" y="1063"/>
                  <a:pt x="28" y="1063"/>
                </a:cubicBezTo>
                <a:cubicBezTo>
                  <a:pt x="25" y="1063"/>
                  <a:pt x="22" y="1063"/>
                  <a:pt x="19" y="1064"/>
                </a:cubicBezTo>
                <a:cubicBezTo>
                  <a:pt x="17" y="1064"/>
                  <a:pt x="13" y="1064"/>
                  <a:pt x="11" y="1066"/>
                </a:cubicBezTo>
                <a:cubicBezTo>
                  <a:pt x="9" y="1067"/>
                  <a:pt x="5" y="1067"/>
                  <a:pt x="4" y="1066"/>
                </a:cubicBezTo>
                <a:cubicBezTo>
                  <a:pt x="2" y="1065"/>
                  <a:pt x="0" y="1078"/>
                  <a:pt x="0" y="1095"/>
                </a:cubicBezTo>
                <a:cubicBezTo>
                  <a:pt x="0" y="1108"/>
                  <a:pt x="0" y="1108"/>
                  <a:pt x="0" y="1108"/>
                </a:cubicBezTo>
                <a:cubicBezTo>
                  <a:pt x="0" y="1124"/>
                  <a:pt x="2" y="1139"/>
                  <a:pt x="3" y="1140"/>
                </a:cubicBezTo>
                <a:cubicBezTo>
                  <a:pt x="5" y="1141"/>
                  <a:pt x="9" y="1142"/>
                  <a:pt x="11" y="1141"/>
                </a:cubicBezTo>
                <a:cubicBezTo>
                  <a:pt x="13" y="1140"/>
                  <a:pt x="17" y="1140"/>
                  <a:pt x="19" y="1141"/>
                </a:cubicBezTo>
                <a:cubicBezTo>
                  <a:pt x="22" y="1142"/>
                  <a:pt x="25" y="1142"/>
                  <a:pt x="28" y="1141"/>
                </a:cubicBezTo>
                <a:cubicBezTo>
                  <a:pt x="30" y="1141"/>
                  <a:pt x="34" y="1141"/>
                  <a:pt x="36" y="1142"/>
                </a:cubicBezTo>
                <a:cubicBezTo>
                  <a:pt x="38" y="1143"/>
                  <a:pt x="42" y="1144"/>
                  <a:pt x="44" y="1144"/>
                </a:cubicBezTo>
                <a:cubicBezTo>
                  <a:pt x="46" y="1144"/>
                  <a:pt x="54" y="1137"/>
                  <a:pt x="62" y="1130"/>
                </a:cubicBezTo>
                <a:cubicBezTo>
                  <a:pt x="73" y="1130"/>
                  <a:pt x="73" y="1130"/>
                  <a:pt x="73" y="1130"/>
                </a:cubicBezTo>
                <a:cubicBezTo>
                  <a:pt x="90" y="1130"/>
                  <a:pt x="104" y="1143"/>
                  <a:pt x="104" y="1160"/>
                </a:cubicBezTo>
                <a:cubicBezTo>
                  <a:pt x="104" y="1177"/>
                  <a:pt x="90" y="1191"/>
                  <a:pt x="73" y="1191"/>
                </a:cubicBezTo>
                <a:cubicBezTo>
                  <a:pt x="62" y="1191"/>
                  <a:pt x="62" y="1191"/>
                  <a:pt x="62" y="1191"/>
                </a:cubicBezTo>
                <a:cubicBezTo>
                  <a:pt x="53" y="1182"/>
                  <a:pt x="45" y="1176"/>
                  <a:pt x="43" y="1176"/>
                </a:cubicBezTo>
                <a:cubicBezTo>
                  <a:pt x="42" y="1177"/>
                  <a:pt x="38" y="1177"/>
                  <a:pt x="36" y="1176"/>
                </a:cubicBezTo>
                <a:cubicBezTo>
                  <a:pt x="34" y="1176"/>
                  <a:pt x="30" y="1176"/>
                  <a:pt x="28" y="1176"/>
                </a:cubicBezTo>
                <a:cubicBezTo>
                  <a:pt x="25" y="1176"/>
                  <a:pt x="22" y="1176"/>
                  <a:pt x="19" y="1176"/>
                </a:cubicBezTo>
                <a:cubicBezTo>
                  <a:pt x="17" y="1176"/>
                  <a:pt x="13" y="1177"/>
                  <a:pt x="11" y="1178"/>
                </a:cubicBezTo>
                <a:cubicBezTo>
                  <a:pt x="9" y="1179"/>
                  <a:pt x="5" y="1180"/>
                  <a:pt x="4" y="1179"/>
                </a:cubicBezTo>
                <a:cubicBezTo>
                  <a:pt x="2" y="1178"/>
                  <a:pt x="0" y="1191"/>
                  <a:pt x="0" y="1208"/>
                </a:cubicBezTo>
                <a:cubicBezTo>
                  <a:pt x="0" y="1220"/>
                  <a:pt x="0" y="1220"/>
                  <a:pt x="0" y="1220"/>
                </a:cubicBezTo>
                <a:cubicBezTo>
                  <a:pt x="0" y="1237"/>
                  <a:pt x="2" y="1252"/>
                  <a:pt x="3" y="1253"/>
                </a:cubicBezTo>
                <a:cubicBezTo>
                  <a:pt x="5" y="1254"/>
                  <a:pt x="9" y="1255"/>
                  <a:pt x="11" y="1254"/>
                </a:cubicBezTo>
                <a:cubicBezTo>
                  <a:pt x="13" y="1253"/>
                  <a:pt x="17" y="1253"/>
                  <a:pt x="19" y="1254"/>
                </a:cubicBezTo>
                <a:cubicBezTo>
                  <a:pt x="22" y="1255"/>
                  <a:pt x="25" y="1255"/>
                  <a:pt x="28" y="1254"/>
                </a:cubicBezTo>
                <a:cubicBezTo>
                  <a:pt x="30" y="1254"/>
                  <a:pt x="34" y="1254"/>
                  <a:pt x="36" y="1255"/>
                </a:cubicBezTo>
                <a:cubicBezTo>
                  <a:pt x="38" y="1256"/>
                  <a:pt x="42" y="1257"/>
                  <a:pt x="44" y="1256"/>
                </a:cubicBezTo>
                <a:cubicBezTo>
                  <a:pt x="46" y="1256"/>
                  <a:pt x="54" y="1250"/>
                  <a:pt x="62" y="1243"/>
                </a:cubicBezTo>
                <a:cubicBezTo>
                  <a:pt x="73" y="1243"/>
                  <a:pt x="73" y="1243"/>
                  <a:pt x="73" y="1243"/>
                </a:cubicBezTo>
                <a:cubicBezTo>
                  <a:pt x="90" y="1243"/>
                  <a:pt x="104" y="1256"/>
                  <a:pt x="104" y="1273"/>
                </a:cubicBezTo>
                <a:cubicBezTo>
                  <a:pt x="104" y="1290"/>
                  <a:pt x="90" y="1304"/>
                  <a:pt x="73" y="1304"/>
                </a:cubicBezTo>
                <a:cubicBezTo>
                  <a:pt x="62" y="1304"/>
                  <a:pt x="62" y="1304"/>
                  <a:pt x="62" y="1304"/>
                </a:cubicBezTo>
                <a:cubicBezTo>
                  <a:pt x="53" y="1295"/>
                  <a:pt x="45" y="1288"/>
                  <a:pt x="43" y="1289"/>
                </a:cubicBezTo>
                <a:cubicBezTo>
                  <a:pt x="42" y="1290"/>
                  <a:pt x="38" y="1290"/>
                  <a:pt x="36" y="1289"/>
                </a:cubicBezTo>
                <a:cubicBezTo>
                  <a:pt x="34" y="1289"/>
                  <a:pt x="30" y="1289"/>
                  <a:pt x="28" y="1289"/>
                </a:cubicBezTo>
                <a:cubicBezTo>
                  <a:pt x="25" y="1289"/>
                  <a:pt x="22" y="1289"/>
                  <a:pt x="19" y="1289"/>
                </a:cubicBezTo>
                <a:cubicBezTo>
                  <a:pt x="17" y="1289"/>
                  <a:pt x="13" y="1290"/>
                  <a:pt x="11" y="1291"/>
                </a:cubicBezTo>
                <a:cubicBezTo>
                  <a:pt x="9" y="1292"/>
                  <a:pt x="5" y="1293"/>
                  <a:pt x="4" y="1292"/>
                </a:cubicBezTo>
                <a:cubicBezTo>
                  <a:pt x="2" y="1291"/>
                  <a:pt x="0" y="1304"/>
                  <a:pt x="0" y="1321"/>
                </a:cubicBezTo>
                <a:cubicBezTo>
                  <a:pt x="0" y="1387"/>
                  <a:pt x="0" y="1387"/>
                  <a:pt x="0" y="1387"/>
                </a:cubicBezTo>
                <a:cubicBezTo>
                  <a:pt x="0" y="1404"/>
                  <a:pt x="14" y="1417"/>
                  <a:pt x="31" y="1417"/>
                </a:cubicBezTo>
                <a:cubicBezTo>
                  <a:pt x="2692" y="1417"/>
                  <a:pt x="2692" y="1417"/>
                  <a:pt x="2692" y="1417"/>
                </a:cubicBezTo>
                <a:cubicBezTo>
                  <a:pt x="2709" y="1417"/>
                  <a:pt x="2723" y="1404"/>
                  <a:pt x="2723" y="1387"/>
                </a:cubicBezTo>
                <a:cubicBezTo>
                  <a:pt x="2723" y="31"/>
                  <a:pt x="2723" y="31"/>
                  <a:pt x="2723" y="31"/>
                </a:cubicBezTo>
                <a:cubicBezTo>
                  <a:pt x="2723" y="14"/>
                  <a:pt x="2709" y="0"/>
                  <a:pt x="2692" y="0"/>
                </a:cubicBezTo>
                <a:lnTo>
                  <a:pt x="31" y="0"/>
                </a:lnTo>
                <a:close/>
              </a:path>
            </a:pathLst>
          </a:custGeom>
          <a:solidFill>
            <a:srgbClr val="FCEEF0"/>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ja-JP" altLang="en-US"/>
          </a:p>
        </p:txBody>
      </p:sp>
      <p:sp>
        <p:nvSpPr>
          <p:cNvPr id="2" name="スライド番号プレースホルダー 1"/>
          <p:cNvSpPr>
            <a:spLocks noGrp="1"/>
          </p:cNvSpPr>
          <p:nvPr>
            <p:ph type="sldNum" sz="quarter" idx="4"/>
          </p:nvPr>
        </p:nvSpPr>
        <p:spPr/>
        <p:txBody>
          <a:bodyPr/>
          <a:lstStyle/>
          <a:p>
            <a:fld id="{9FD83A67-C334-4EBD-BE04-EE2E4B494E79}" type="slidenum">
              <a:rPr lang="en-US" altLang="ja-JP" smtClean="0"/>
              <a:pPr/>
              <a:t>9</a:t>
            </a:fld>
            <a:endParaRPr lang="en-US" dirty="0"/>
          </a:p>
        </p:txBody>
      </p:sp>
      <p:sp>
        <p:nvSpPr>
          <p:cNvPr id="3" name="タイトル 2"/>
          <p:cNvSpPr>
            <a:spLocks noGrp="1"/>
          </p:cNvSpPr>
          <p:nvPr>
            <p:ph type="title"/>
          </p:nvPr>
        </p:nvSpPr>
        <p:spPr/>
        <p:txBody>
          <a:bodyPr/>
          <a:lstStyle/>
          <a:p>
            <a:r>
              <a:rPr lang="ja-JP" altLang="en-US" dirty="0"/>
              <a:t>女性のための糖尿病チェックシート</a:t>
            </a:r>
            <a:endParaRPr kumimoji="1" lang="ja-JP" altLang="en-US" dirty="0"/>
          </a:p>
        </p:txBody>
      </p:sp>
      <p:sp>
        <p:nvSpPr>
          <p:cNvPr id="4" name="正方形/長方形 3"/>
          <p:cNvSpPr/>
          <p:nvPr/>
        </p:nvSpPr>
        <p:spPr>
          <a:xfrm>
            <a:off x="247650" y="1323975"/>
            <a:ext cx="8650288" cy="523220"/>
          </a:xfrm>
          <a:prstGeom prst="rect">
            <a:avLst/>
          </a:prstGeom>
        </p:spPr>
        <p:txBody>
          <a:bodyPr wrap="square">
            <a:spAutoFit/>
          </a:bodyPr>
          <a:lstStyle/>
          <a:p>
            <a:pPr algn="ctr"/>
            <a:r>
              <a:rPr lang="ja-JP" altLang="en-US" sz="1400" dirty="0">
                <a:latin typeface="+mn-ea"/>
              </a:rPr>
              <a:t>当てはまるものがひとつでもあれば、糖尿病になる可能性、糖尿病を発症している可能性があります。</a:t>
            </a:r>
          </a:p>
          <a:p>
            <a:pPr algn="ctr"/>
            <a:r>
              <a:rPr lang="ja-JP" altLang="en-US" sz="1400" dirty="0">
                <a:latin typeface="+mn-ea"/>
              </a:rPr>
              <a:t>気になる項目があった場合は、かかりつけ医に相談してみてください。</a:t>
            </a:r>
          </a:p>
        </p:txBody>
      </p:sp>
      <p:sp>
        <p:nvSpPr>
          <p:cNvPr id="5" name="正方形/長方形 4"/>
          <p:cNvSpPr/>
          <p:nvPr/>
        </p:nvSpPr>
        <p:spPr>
          <a:xfrm>
            <a:off x="741339" y="2091202"/>
            <a:ext cx="7661321" cy="3801041"/>
          </a:xfrm>
          <a:prstGeom prst="rect">
            <a:avLst/>
          </a:prstGeom>
        </p:spPr>
        <p:txBody>
          <a:bodyPr wrap="square">
            <a:spAutoFit/>
          </a:bodyPr>
          <a:lstStyle/>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a:t>
            </a:r>
            <a:r>
              <a:rPr lang="ja-JP" altLang="en-US" b="1" dirty="0">
                <a:latin typeface="+mn-ea"/>
                <a:cs typeface="Meiryo UI" panose="020B0604030504040204" pitchFamily="50" charset="-128"/>
              </a:rPr>
              <a:t>家族や親戚に糖尿病になった人がいる</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40</a:t>
            </a:r>
            <a:r>
              <a:rPr lang="ja-JP" altLang="en-US" b="1" dirty="0">
                <a:latin typeface="+mn-ea"/>
                <a:cs typeface="Meiryo UI" panose="020B0604030504040204" pitchFamily="50" charset="-128"/>
              </a:rPr>
              <a:t>歳以上である</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a:t>
            </a:r>
            <a:r>
              <a:rPr lang="ja-JP" altLang="en-US" b="1" dirty="0">
                <a:latin typeface="+mn-ea"/>
                <a:cs typeface="Meiryo UI" panose="020B0604030504040204" pitchFamily="50" charset="-128"/>
              </a:rPr>
              <a:t>肥満ぎみ（</a:t>
            </a:r>
            <a:r>
              <a:rPr lang="en-US" altLang="ja-JP" b="1" dirty="0">
                <a:latin typeface="+mn-ea"/>
                <a:cs typeface="Meiryo UI" panose="020B0604030504040204" pitchFamily="50" charset="-128"/>
              </a:rPr>
              <a:t>BMI</a:t>
            </a:r>
            <a:r>
              <a:rPr lang="en-US" altLang="ja-JP" b="1" baseline="30000" dirty="0">
                <a:latin typeface="+mn-ea"/>
                <a:cs typeface="Meiryo UI" panose="020B0604030504040204" pitchFamily="50" charset="-128"/>
              </a:rPr>
              <a:t>※1</a:t>
            </a: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23</a:t>
            </a:r>
            <a:r>
              <a:rPr lang="ja-JP" altLang="en-US" b="1" dirty="0">
                <a:latin typeface="+mn-ea"/>
                <a:cs typeface="Meiryo UI" panose="020B0604030504040204" pitchFamily="50" charset="-128"/>
              </a:rPr>
              <a:t>以上）である</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a:t>
            </a:r>
            <a:r>
              <a:rPr lang="ja-JP" altLang="en-US" b="1" dirty="0">
                <a:latin typeface="+mn-ea"/>
                <a:cs typeface="Meiryo UI" panose="020B0604030504040204" pitchFamily="50" charset="-128"/>
              </a:rPr>
              <a:t>この</a:t>
            </a:r>
            <a:r>
              <a:rPr lang="en-US" altLang="ja-JP" b="1" dirty="0">
                <a:latin typeface="+mn-ea"/>
                <a:cs typeface="Meiryo UI" panose="020B0604030504040204" pitchFamily="50" charset="-128"/>
              </a:rPr>
              <a:t>1</a:t>
            </a:r>
            <a:r>
              <a:rPr lang="ja-JP" altLang="en-US" b="1" dirty="0">
                <a:latin typeface="+mn-ea"/>
                <a:cs typeface="Meiryo UI" panose="020B0604030504040204" pitchFamily="50" charset="-128"/>
              </a:rPr>
              <a:t>年で</a:t>
            </a:r>
            <a:r>
              <a:rPr lang="en-US" altLang="ja-JP" b="1" dirty="0">
                <a:latin typeface="+mn-ea"/>
                <a:cs typeface="Meiryo UI" panose="020B0604030504040204" pitchFamily="50" charset="-128"/>
              </a:rPr>
              <a:t>5kg</a:t>
            </a:r>
            <a:r>
              <a:rPr lang="ja-JP" altLang="en-US" b="1" dirty="0">
                <a:latin typeface="+mn-ea"/>
                <a:cs typeface="Meiryo UI" panose="020B0604030504040204" pitchFamily="50" charset="-128"/>
              </a:rPr>
              <a:t>以上太った</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a:t>
            </a:r>
            <a:r>
              <a:rPr lang="ja-JP" altLang="en-US" b="1" dirty="0">
                <a:latin typeface="+mn-ea"/>
                <a:cs typeface="Meiryo UI" panose="020B0604030504040204" pitchFamily="50" charset="-128"/>
              </a:rPr>
              <a:t>日頃、運動をほとんどしない</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a:t>
            </a:r>
            <a:r>
              <a:rPr lang="ja-JP" altLang="en-US" b="1" dirty="0">
                <a:latin typeface="+mn-ea"/>
                <a:cs typeface="Meiryo UI" panose="020B0604030504040204" pitchFamily="50" charset="-128"/>
              </a:rPr>
              <a:t>食事のなかに占める糖質の割合が多い</a:t>
            </a:r>
            <a:br>
              <a:rPr lang="en-US" altLang="ja-JP" b="1" dirty="0">
                <a:latin typeface="+mn-ea"/>
                <a:cs typeface="Meiryo UI" panose="020B0604030504040204" pitchFamily="50" charset="-128"/>
              </a:rPr>
            </a:br>
            <a:r>
              <a:rPr lang="ja-JP" altLang="en-US" b="1" dirty="0">
                <a:latin typeface="+mn-ea"/>
                <a:cs typeface="Meiryo UI" panose="020B0604030504040204" pitchFamily="50" charset="-128"/>
              </a:rPr>
              <a:t>（炭水化物</a:t>
            </a:r>
            <a:r>
              <a:rPr lang="en-US" altLang="ja-JP" b="1" baseline="30000" dirty="0">
                <a:latin typeface="+mn-ea"/>
                <a:cs typeface="Meiryo UI" panose="020B0604030504040204" pitchFamily="50" charset="-128"/>
              </a:rPr>
              <a:t>※2</a:t>
            </a:r>
            <a:r>
              <a:rPr lang="ja-JP" altLang="en-US" b="1" dirty="0">
                <a:latin typeface="+mn-ea"/>
                <a:cs typeface="Meiryo UI" panose="020B0604030504040204" pitchFamily="50" charset="-128"/>
              </a:rPr>
              <a:t>中心の食事をしている）</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a:t>
            </a:r>
            <a:r>
              <a:rPr lang="ja-JP" altLang="en-US" b="1" dirty="0">
                <a:latin typeface="+mn-ea"/>
                <a:cs typeface="Meiryo UI" panose="020B0604030504040204" pitchFamily="50" charset="-128"/>
              </a:rPr>
              <a:t>ストレスの多い生活をしている</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a:t>
            </a:r>
            <a:r>
              <a:rPr lang="ja-JP" altLang="en-US" b="1" dirty="0">
                <a:latin typeface="+mn-ea"/>
                <a:cs typeface="Meiryo UI" panose="020B0604030504040204" pitchFamily="50" charset="-128"/>
              </a:rPr>
              <a:t>妊娠中に妊娠糖尿病を疑われたことがある</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3,500g</a:t>
            </a:r>
            <a:r>
              <a:rPr lang="ja-JP" altLang="en-US" b="1" dirty="0">
                <a:latin typeface="+mn-ea"/>
                <a:cs typeface="Meiryo UI" panose="020B0604030504040204" pitchFamily="50" charset="-128"/>
              </a:rPr>
              <a:t>以上の赤ちゃんを産んだことがある</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a:t>
            </a:r>
            <a:r>
              <a:rPr lang="ja-JP" altLang="en-US" b="1" dirty="0">
                <a:latin typeface="+mn-ea"/>
                <a:cs typeface="Meiryo UI" panose="020B0604030504040204" pitchFamily="50" charset="-128"/>
              </a:rPr>
              <a:t>膀胱炎や膣カンジダを繰り返し発症している</a:t>
            </a:r>
          </a:p>
          <a:p>
            <a:pPr marL="357188" indent="-357188">
              <a:spcBef>
                <a:spcPts val="300"/>
              </a:spcBef>
            </a:pPr>
            <a:r>
              <a:rPr lang="ja-JP" altLang="en-US" b="1" dirty="0">
                <a:latin typeface="+mn-ea"/>
                <a:cs typeface="Meiryo UI" panose="020B0604030504040204" pitchFamily="50" charset="-128"/>
              </a:rPr>
              <a:t>□</a:t>
            </a:r>
            <a:r>
              <a:rPr lang="en-US" altLang="ja-JP" b="1" dirty="0">
                <a:latin typeface="+mn-ea"/>
                <a:cs typeface="Meiryo UI" panose="020B0604030504040204" pitchFamily="50" charset="-128"/>
              </a:rPr>
              <a:t>	</a:t>
            </a:r>
            <a:r>
              <a:rPr lang="ja-JP" altLang="en-US" b="1" dirty="0">
                <a:latin typeface="+mn-ea"/>
                <a:cs typeface="Meiryo UI" panose="020B0604030504040204" pitchFamily="50" charset="-128"/>
              </a:rPr>
              <a:t>疲れやすい</a:t>
            </a:r>
          </a:p>
        </p:txBody>
      </p:sp>
      <p:sp>
        <p:nvSpPr>
          <p:cNvPr id="8" name="正方形/長方形 7"/>
          <p:cNvSpPr/>
          <p:nvPr/>
        </p:nvSpPr>
        <p:spPr>
          <a:xfrm>
            <a:off x="5054484" y="6582544"/>
            <a:ext cx="3962944" cy="230832"/>
          </a:xfrm>
          <a:prstGeom prst="rect">
            <a:avLst/>
          </a:prstGeom>
        </p:spPr>
        <p:txBody>
          <a:bodyPr wrap="none" anchor="b">
            <a:spAutoFit/>
          </a:bodyPr>
          <a:lstStyle/>
          <a:p>
            <a:pPr marL="357188" indent="-357188" algn="r"/>
            <a:r>
              <a:rPr lang="ja-JP" altLang="en-US" sz="900" dirty="0">
                <a:latin typeface="Arial" panose="020B0604020202020204" pitchFamily="34" charset="0"/>
                <a:ea typeface="ＭＳ Ｐゴシック" panose="020B0600070205080204" pitchFamily="50" charset="-128"/>
                <a:cs typeface="Arial" panose="020B0604020202020204" pitchFamily="34" charset="0"/>
              </a:rPr>
              <a:t>岡本 亜紀 著：女性なら知っておきたい女性の糖尿病</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 p.67, PHP</a:t>
            </a:r>
            <a:r>
              <a:rPr lang="ja-JP" altLang="en-US" sz="900" dirty="0">
                <a:latin typeface="Arial" panose="020B0604020202020204" pitchFamily="34" charset="0"/>
                <a:ea typeface="ＭＳ Ｐゴシック" panose="020B0600070205080204" pitchFamily="50" charset="-128"/>
                <a:cs typeface="Arial" panose="020B0604020202020204" pitchFamily="34" charset="0"/>
              </a:rPr>
              <a:t>研究所 </a:t>
            </a:r>
            <a:r>
              <a:rPr lang="en-US" altLang="ja-JP" sz="900" dirty="0">
                <a:latin typeface="Arial" panose="020B0604020202020204" pitchFamily="34" charset="0"/>
                <a:ea typeface="ＭＳ Ｐゴシック" panose="020B0600070205080204" pitchFamily="50" charset="-128"/>
                <a:cs typeface="Arial" panose="020B0604020202020204" pitchFamily="34" charset="0"/>
              </a:rPr>
              <a:t>2018</a:t>
            </a:r>
            <a:endParaRPr lang="ja-JP" altLang="en-US" sz="900" dirty="0">
              <a:latin typeface="Arial" panose="020B0604020202020204" pitchFamily="34" charset="0"/>
              <a:ea typeface="ＭＳ Ｐゴシック" panose="020B0600070205080204" pitchFamily="50" charset="-128"/>
              <a:cs typeface="Arial" panose="020B0604020202020204" pitchFamily="34" charset="0"/>
            </a:endParaRPr>
          </a:p>
        </p:txBody>
      </p:sp>
      <p:pic>
        <p:nvPicPr>
          <p:cNvPr id="9" name="Picture 2" descr="C:\Users\momiya\AppData\Local\Microsoft\Windows\Temporary Internet Files\Content.Outlook\D261BAQJ\60代女性_散歩 (0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50742" y="1921587"/>
            <a:ext cx="2822639" cy="4060113"/>
          </a:xfrm>
          <a:prstGeom prst="rect">
            <a:avLst/>
          </a:prstGeom>
          <a:noFill/>
          <a:extLst>
            <a:ext uri="{909E8E84-426E-40DD-AFC4-6F175D3DCCD1}">
              <a14:hiddenFill xmlns:a14="http://schemas.microsoft.com/office/drawing/2010/main">
                <a:solidFill>
                  <a:srgbClr val="FFFFFF"/>
                </a:solidFill>
              </a14:hiddenFill>
            </a:ext>
          </a:extLst>
        </p:spPr>
      </p:pic>
      <p:sp>
        <p:nvSpPr>
          <p:cNvPr id="15" name="正方形/長方形 14"/>
          <p:cNvSpPr/>
          <p:nvPr/>
        </p:nvSpPr>
        <p:spPr>
          <a:xfrm>
            <a:off x="741339" y="5892243"/>
            <a:ext cx="6620723" cy="430887"/>
          </a:xfrm>
          <a:prstGeom prst="rect">
            <a:avLst/>
          </a:prstGeom>
        </p:spPr>
        <p:txBody>
          <a:bodyPr wrap="none">
            <a:spAutoFit/>
          </a:bodyPr>
          <a:lstStyle/>
          <a:p>
            <a:pPr lvl="0"/>
            <a:r>
              <a:rPr lang="en-US" altLang="ja-JP" sz="1100" dirty="0">
                <a:solidFill>
                  <a:prstClr val="black"/>
                </a:solidFill>
                <a:latin typeface="メイリオ"/>
                <a:cs typeface="Meiryo UI" panose="020B0604030504040204" pitchFamily="50" charset="-128"/>
              </a:rPr>
              <a:t>※1</a:t>
            </a:r>
            <a:r>
              <a:rPr lang="ja-JP" altLang="en-US" sz="1100" dirty="0">
                <a:solidFill>
                  <a:prstClr val="black"/>
                </a:solidFill>
                <a:latin typeface="メイリオ"/>
                <a:cs typeface="Meiryo UI" panose="020B0604030504040204" pitchFamily="50" charset="-128"/>
              </a:rPr>
              <a:t>　</a:t>
            </a:r>
            <a:r>
              <a:rPr lang="en-US" altLang="ja-JP" sz="1100" dirty="0">
                <a:solidFill>
                  <a:prstClr val="black"/>
                </a:solidFill>
                <a:latin typeface="メイリオ"/>
                <a:cs typeface="Meiryo UI" panose="020B0604030504040204" pitchFamily="50" charset="-128"/>
              </a:rPr>
              <a:t>BMI</a:t>
            </a:r>
            <a:r>
              <a:rPr lang="ja-JP" altLang="en-US" sz="1100" dirty="0">
                <a:solidFill>
                  <a:prstClr val="black"/>
                </a:solidFill>
                <a:latin typeface="メイリオ"/>
                <a:cs typeface="Meiryo UI" panose="020B0604030504040204" pitchFamily="50" charset="-128"/>
              </a:rPr>
              <a:t>は、「体重（</a:t>
            </a:r>
            <a:r>
              <a:rPr lang="en-US" altLang="ja-JP" sz="1100" dirty="0">
                <a:solidFill>
                  <a:prstClr val="black"/>
                </a:solidFill>
                <a:latin typeface="メイリオ"/>
                <a:cs typeface="Meiryo UI" panose="020B0604030504040204" pitchFamily="50" charset="-128"/>
              </a:rPr>
              <a:t>kg</a:t>
            </a:r>
            <a:r>
              <a:rPr lang="ja-JP" altLang="en-US" sz="1100" dirty="0">
                <a:solidFill>
                  <a:prstClr val="black"/>
                </a:solidFill>
                <a:latin typeface="メイリオ"/>
                <a:cs typeface="Meiryo UI" panose="020B0604030504040204" pitchFamily="50" charset="-128"/>
              </a:rPr>
              <a:t>）</a:t>
            </a:r>
            <a:r>
              <a:rPr lang="en-US" altLang="ja-JP" sz="1100" dirty="0">
                <a:solidFill>
                  <a:prstClr val="black"/>
                </a:solidFill>
                <a:latin typeface="メイリオ"/>
                <a:cs typeface="Meiryo UI" panose="020B0604030504040204" pitchFamily="50" charset="-128"/>
              </a:rPr>
              <a:t>÷</a:t>
            </a:r>
            <a:r>
              <a:rPr lang="ja-JP" altLang="en-US" sz="1100" dirty="0">
                <a:solidFill>
                  <a:prstClr val="black"/>
                </a:solidFill>
                <a:latin typeface="メイリオ"/>
                <a:cs typeface="Meiryo UI" panose="020B0604030504040204" pitchFamily="50" charset="-128"/>
              </a:rPr>
              <a:t>身長（</a:t>
            </a:r>
            <a:r>
              <a:rPr lang="en-US" altLang="ja-JP" sz="1100" dirty="0">
                <a:solidFill>
                  <a:prstClr val="black"/>
                </a:solidFill>
                <a:latin typeface="メイリオ"/>
                <a:cs typeface="Meiryo UI" panose="020B0604030504040204" pitchFamily="50" charset="-128"/>
              </a:rPr>
              <a:t>m</a:t>
            </a:r>
            <a:r>
              <a:rPr lang="ja-JP" altLang="en-US" sz="1100" dirty="0">
                <a:solidFill>
                  <a:prstClr val="black"/>
                </a:solidFill>
                <a:latin typeface="メイリオ"/>
                <a:cs typeface="Meiryo UI" panose="020B0604030504040204" pitchFamily="50" charset="-128"/>
              </a:rPr>
              <a:t>）</a:t>
            </a:r>
            <a:r>
              <a:rPr lang="en-US" altLang="ja-JP" sz="1100" dirty="0">
                <a:solidFill>
                  <a:prstClr val="black"/>
                </a:solidFill>
                <a:latin typeface="メイリオ"/>
                <a:cs typeface="Meiryo UI" panose="020B0604030504040204" pitchFamily="50" charset="-128"/>
              </a:rPr>
              <a:t>÷</a:t>
            </a:r>
            <a:r>
              <a:rPr lang="ja-JP" altLang="en-US" sz="1100" dirty="0">
                <a:solidFill>
                  <a:prstClr val="black"/>
                </a:solidFill>
                <a:latin typeface="メイリオ"/>
                <a:cs typeface="Meiryo UI" panose="020B0604030504040204" pitchFamily="50" charset="-128"/>
              </a:rPr>
              <a:t>身長（</a:t>
            </a:r>
            <a:r>
              <a:rPr lang="en-US" altLang="ja-JP" sz="1100" dirty="0">
                <a:solidFill>
                  <a:prstClr val="black"/>
                </a:solidFill>
                <a:latin typeface="メイリオ"/>
                <a:cs typeface="Meiryo UI" panose="020B0604030504040204" pitchFamily="50" charset="-128"/>
              </a:rPr>
              <a:t>m</a:t>
            </a:r>
            <a:r>
              <a:rPr lang="ja-JP" altLang="en-US" sz="1100" dirty="0">
                <a:solidFill>
                  <a:prstClr val="black"/>
                </a:solidFill>
                <a:latin typeface="メイリオ"/>
                <a:cs typeface="Meiryo UI" panose="020B0604030504040204" pitchFamily="50" charset="-128"/>
              </a:rPr>
              <a:t>）」の式で算出します。</a:t>
            </a:r>
          </a:p>
          <a:p>
            <a:pPr lvl="0"/>
            <a:r>
              <a:rPr lang="en-US" altLang="ja-JP" sz="1100" dirty="0">
                <a:solidFill>
                  <a:prstClr val="black"/>
                </a:solidFill>
                <a:latin typeface="メイリオ"/>
                <a:cs typeface="Meiryo UI" panose="020B0604030504040204" pitchFamily="50" charset="-128"/>
              </a:rPr>
              <a:t>※2</a:t>
            </a:r>
            <a:r>
              <a:rPr lang="ja-JP" altLang="en-US" sz="1100" dirty="0">
                <a:solidFill>
                  <a:prstClr val="black"/>
                </a:solidFill>
                <a:latin typeface="メイリオ"/>
                <a:cs typeface="Meiryo UI" panose="020B0604030504040204" pitchFamily="50" charset="-128"/>
              </a:rPr>
              <a:t>　ごはん、パン、</a:t>
            </a:r>
            <a:r>
              <a:rPr lang="ja-JP" altLang="en-US" sz="1100" dirty="0" err="1">
                <a:solidFill>
                  <a:prstClr val="black"/>
                </a:solidFill>
                <a:latin typeface="メイリオ"/>
                <a:cs typeface="Meiryo UI" panose="020B0604030504040204" pitchFamily="50" charset="-128"/>
              </a:rPr>
              <a:t>めんな</a:t>
            </a:r>
            <a:r>
              <a:rPr lang="ja-JP" altLang="en-US" sz="1100" dirty="0">
                <a:solidFill>
                  <a:prstClr val="black"/>
                </a:solidFill>
                <a:latin typeface="メイリオ"/>
                <a:cs typeface="Meiryo UI" panose="020B0604030504040204" pitchFamily="50" charset="-128"/>
              </a:rPr>
              <a:t>どのいわゆる「主食」に加え、でんぷんの多いいもや豆類も含まれます。</a:t>
            </a:r>
          </a:p>
        </p:txBody>
      </p:sp>
    </p:spTree>
    <p:extLst>
      <p:ext uri="{BB962C8B-B14F-4D97-AF65-F5344CB8AC3E}">
        <p14:creationId xmlns:p14="http://schemas.microsoft.com/office/powerpoint/2010/main" val="33828610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4">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EE53721B07624BADCDAA34915243F8" ma:contentTypeVersion="1" ma:contentTypeDescription="Create a new document." ma:contentTypeScope="" ma:versionID="4fd8e42c9187d331fc418307033c723b">
  <xsd:schema xmlns:xsd="http://www.w3.org/2001/XMLSchema" xmlns:xs="http://www.w3.org/2001/XMLSchema" xmlns:p="http://schemas.microsoft.com/office/2006/metadata/properties" xmlns:ns2="a1b54463-ec5c-46ce-b089-281124ebc0ac" targetNamespace="http://schemas.microsoft.com/office/2006/metadata/properties" ma:root="true" ma:fieldsID="f426df05c16eb984013328f42e7dd3de" ns2:_="">
    <xsd:import namespace="a1b54463-ec5c-46ce-b089-281124ebc0ac"/>
    <xsd:element name="properties">
      <xsd:complexType>
        <xsd:sequence>
          <xsd:element name="documentManagement">
            <xsd:complexType>
              <xsd:all>
                <xsd:element ref="ns2:Sensitivity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b54463-ec5c-46ce-b089-281124ebc0ac" elementFormDefault="qualified">
    <xsd:import namespace="http://schemas.microsoft.com/office/2006/documentManagement/types"/>
    <xsd:import namespace="http://schemas.microsoft.com/office/infopath/2007/PartnerControls"/>
    <xsd:element name="Sensitivity_x0020_Classification" ma:index="8" ma:displayName="Sensitivity Classification" ma:description="**[INFO_URL]**" ma:internalName="Sensitivity_x0020_Classification">
      <xsd:simpleType>
        <xsd:restriction base="dms:Choice">
          <xsd:enumeration value="Sensitive (highest)"/>
          <xsd:enumeration value="Confidential"/>
          <xsd:enumeration value="Proprietary"/>
          <xsd:enumeration value="Public"/>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ensitivity_x0020_Classification xmlns="a1b54463-ec5c-46ce-b089-281124ebc0ac">Confidential</Sensitivity_x0020_Classification>
  </documentManagement>
</p:properties>
</file>

<file path=customXml/item3.xml><?xml version="1.0" encoding="utf-8"?>
<sisl xmlns:xsi="http://www.w3.org/2001/XMLSchema-instance" xmlns:xsd="http://www.w3.org/2001/XMLSchema" xmlns="http://www.boldonjames.com/2008/01/sie/internal/label" sislVersion="0" policy="a10f9ac0-5937-4b4f-b459-96aedd9ed2c5">
  <element uid="72a5d865-2c9e-41bb-b8a0-b31322cd1ede" value=""/>
</sisl>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97324E-470A-41CA-9769-0C128C9FC7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b54463-ec5c-46ce-b089-281124ebc0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9E2D7A-9ED9-4F56-AFCA-5A9BA7C2E950}">
  <ds:schemaRefs>
    <ds:schemaRef ds:uri="http://schemas.microsoft.com/office/2006/metadata/properties"/>
    <ds:schemaRef ds:uri="http://purl.org/dc/elements/1.1/"/>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 ds:uri="a1b54463-ec5c-46ce-b089-281124ebc0ac"/>
    <ds:schemaRef ds:uri="http://purl.org/dc/terms/"/>
  </ds:schemaRefs>
</ds:datastoreItem>
</file>

<file path=customXml/itemProps3.xml><?xml version="1.0" encoding="utf-8"?>
<ds:datastoreItem xmlns:ds="http://schemas.openxmlformats.org/officeDocument/2006/customXml" ds:itemID="{4D71AA8F-8A8E-4095-9F31-A9954AD37AA6}">
  <ds:schemaRefs>
    <ds:schemaRef ds:uri="http://www.w3.org/2001/XMLSchema"/>
    <ds:schemaRef ds:uri="http://www.boldonjames.com/2008/01/sie/internal/label"/>
  </ds:schemaRefs>
</ds:datastoreItem>
</file>

<file path=customXml/itemProps4.xml><?xml version="1.0" encoding="utf-8"?>
<ds:datastoreItem xmlns:ds="http://schemas.openxmlformats.org/officeDocument/2006/customXml" ds:itemID="{FFFD892C-AB2A-4713-8F9E-D91150BFDB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2925</TotalTime>
  <Words>2133</Words>
  <Application>Microsoft Office PowerPoint</Application>
  <PresentationFormat>画面に合わせる (4:3)</PresentationFormat>
  <Paragraphs>170</Paragraphs>
  <Slides>9</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Ｐゴシック</vt:lpstr>
      <vt:lpstr>メイリオ</vt:lpstr>
      <vt:lpstr>Arial</vt:lpstr>
      <vt:lpstr>Calibri</vt:lpstr>
      <vt:lpstr>Wingdings</vt:lpstr>
      <vt:lpstr>Office ​​テーマ</vt:lpstr>
      <vt:lpstr>女性の糖尿病</vt:lpstr>
      <vt:lpstr>女性のライフステージのこと</vt:lpstr>
      <vt:lpstr>エストロゲンのこと</vt:lpstr>
      <vt:lpstr>ライフステージ別にみた エストロゲン分泌量の変化と女性に起こりやすい病気</vt:lpstr>
      <vt:lpstr>成熟期 18～40代前半（妊娠可能な年齢）</vt:lpstr>
      <vt:lpstr>更年期 40代中頃～50代中頃</vt:lpstr>
      <vt:lpstr>円熟期 50代中頃～60代前半</vt:lpstr>
      <vt:lpstr>老年期 65歳以上</vt:lpstr>
      <vt:lpstr>女性のための糖尿病チェックシート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160406_【提出用】糖尿病教室用スライド（前半） </dc:title>
  <dc:creator>User</dc:creator>
  <cp:lastModifiedBy>Targis</cp:lastModifiedBy>
  <cp:revision>610</cp:revision>
  <cp:lastPrinted>2019-01-11T08:36:21Z</cp:lastPrinted>
  <dcterms:created xsi:type="dcterms:W3CDTF">2015-08-05T13:49:05Z</dcterms:created>
  <dcterms:modified xsi:type="dcterms:W3CDTF">2023-05-30T08:55:02Z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0x010100ACEE53721B07624BADCDAA34915243F8</vt:lpwstr>
  </property>
  <property fmtid="{D5CDD505-2E9C-101B-9397-08002B2CF9AE}" pid="3" name="docIndexRef">
    <vt:lpwstr>e3d7d9b7-3dfd-4cf5-a46e-28621d123ffb</vt:lpwstr>
  </property>
  <property fmtid="{D5CDD505-2E9C-101B-9397-08002B2CF9AE}" pid="4" name="bjSaver">
    <vt:lpwstr>6x6tUfejgl6b+stW2Swhkx4MA0YmvkZM</vt:lpwstr>
  </property>
  <property fmtid="{D5CDD505-2E9C-101B-9397-08002B2CF9AE}" pid="5" name="bjDocumentLabelXML">
    <vt:lpwstr>&lt;?xml version="1.0" encoding="us-ascii"?&gt;&lt;sisl xmlns:xsi="http://www.w3.org/2001/XMLSchema-instance" xmlns:xsd="http://www.w3.org/2001/XMLSchema" sislVersion="0" policy="a10f9ac0-5937-4b4f-b459-96aedd9ed2c5" xmlns="http://www.boldonjames.com/2008/01/sie/i</vt:lpwstr>
  </property>
  <property fmtid="{D5CDD505-2E9C-101B-9397-08002B2CF9AE}" pid="6" name="bjDocumentLabelXML-0">
    <vt:lpwstr>nternal/label"&gt;&lt;element uid="72a5d865-2c9e-41bb-b8a0-b31322cd1ede" value="" /&gt;&lt;/sisl&gt;</vt:lpwstr>
  </property>
  <property fmtid="{D5CDD505-2E9C-101B-9397-08002B2CF9AE}" pid="7" name="bjDocumentSecurityLabel">
    <vt:lpwstr>Not Classified</vt:lpwstr>
  </property>
</Properties>
</file>