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0"/>
  </p:notesMasterIdLst>
  <p:handoutMasterIdLst>
    <p:handoutMasterId r:id="rId11"/>
  </p:handoutMasterIdLst>
  <p:sldIdLst>
    <p:sldId id="256" r:id="rId3"/>
    <p:sldId id="319" r:id="rId4"/>
    <p:sldId id="385" r:id="rId5"/>
    <p:sldId id="389" r:id="rId6"/>
    <p:sldId id="386" r:id="rId7"/>
    <p:sldId id="387" r:id="rId8"/>
    <p:sldId id="388" r:id="rId9"/>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34">
          <p15:clr>
            <a:srgbClr val="A4A3A4"/>
          </p15:clr>
        </p15:guide>
        <p15:guide id="3" pos="2880">
          <p15:clr>
            <a:srgbClr val="A4A3A4"/>
          </p15:clr>
        </p15:guide>
        <p15:guide id="4" pos="924">
          <p15:clr>
            <a:srgbClr val="A4A3A4"/>
          </p15:clr>
        </p15:guide>
        <p15:guide id="5" pos="156">
          <p15:clr>
            <a:srgbClr val="A4A3A4"/>
          </p15:clr>
        </p15:guide>
        <p15:guide id="6" pos="5605">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9EF"/>
    <a:srgbClr val="CBCFDE"/>
    <a:srgbClr val="009999"/>
    <a:srgbClr val="0492EA"/>
    <a:srgbClr val="FF7C80"/>
    <a:srgbClr val="FFFFCC"/>
    <a:srgbClr val="CCCCFF"/>
    <a:srgbClr val="10DECA"/>
    <a:srgbClr val="99CC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35" autoAdjust="0"/>
    <p:restoredTop sz="91288" autoAdjust="0"/>
  </p:normalViewPr>
  <p:slideViewPr>
    <p:cSldViewPr snapToGrid="0">
      <p:cViewPr varScale="1">
        <p:scale>
          <a:sx n="69" d="100"/>
          <a:sy n="69" d="100"/>
        </p:scale>
        <p:origin x="1544" y="40"/>
      </p:cViewPr>
      <p:guideLst>
        <p:guide orient="horz" pos="2160"/>
        <p:guide orient="horz" pos="834"/>
        <p:guide pos="2880"/>
        <p:guide pos="924"/>
        <p:guide pos="156"/>
        <p:guide pos="5605"/>
      </p:guideLst>
    </p:cSldViewPr>
  </p:slideViewPr>
  <p:notesTextViewPr>
    <p:cViewPr>
      <p:scale>
        <a:sx n="100" d="100"/>
        <a:sy n="100" d="100"/>
      </p:scale>
      <p:origin x="0" y="0"/>
    </p:cViewPr>
  </p:notesTextViewPr>
  <p:notesViewPr>
    <p:cSldViewPr snapToGrid="0">
      <p:cViewPr varScale="1">
        <p:scale>
          <a:sx n="73" d="100"/>
          <a:sy n="73" d="100"/>
        </p:scale>
        <p:origin x="-3990" y="-114"/>
      </p:cViewPr>
      <p:guideLst>
        <p:guide orient="horz" pos="3223"/>
        <p:guide pos="223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3076977" cy="512143"/>
          </a:xfrm>
          <a:prstGeom prst="rect">
            <a:avLst/>
          </a:prstGeom>
        </p:spPr>
        <p:txBody>
          <a:bodyPr vert="horz" lIns="95417" tIns="47709" rIns="95417" bIns="47709"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0650" y="4"/>
            <a:ext cx="3076976" cy="512143"/>
          </a:xfrm>
          <a:prstGeom prst="rect">
            <a:avLst/>
          </a:prstGeom>
        </p:spPr>
        <p:txBody>
          <a:bodyPr vert="horz" lIns="95417" tIns="47709" rIns="95417" bIns="47709" rtlCol="0"/>
          <a:lstStyle>
            <a:lvl1pPr algn="r">
              <a:defRPr sz="1300"/>
            </a:lvl1pPr>
          </a:lstStyle>
          <a:p>
            <a:fld id="{55613E7F-AFD5-4D8D-85C7-09D09CCD72C1}" type="datetimeFigureOut">
              <a:rPr kumimoji="1" lang="ja-JP" altLang="en-US" smtClean="0"/>
              <a:t>2023/3/17</a:t>
            </a:fld>
            <a:endParaRPr kumimoji="1" lang="ja-JP" altLang="en-US"/>
          </a:p>
        </p:txBody>
      </p:sp>
      <p:sp>
        <p:nvSpPr>
          <p:cNvPr id="4" name="フッター プレースホルダー 3"/>
          <p:cNvSpPr>
            <a:spLocks noGrp="1"/>
          </p:cNvSpPr>
          <p:nvPr>
            <p:ph type="ftr" sz="quarter" idx="2"/>
          </p:nvPr>
        </p:nvSpPr>
        <p:spPr>
          <a:xfrm>
            <a:off x="4" y="9720824"/>
            <a:ext cx="3076977" cy="512142"/>
          </a:xfrm>
          <a:prstGeom prst="rect">
            <a:avLst/>
          </a:prstGeom>
        </p:spPr>
        <p:txBody>
          <a:bodyPr vert="horz" lIns="95417" tIns="47709" rIns="95417" bIns="47709"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0650" y="9720824"/>
            <a:ext cx="3076976" cy="512142"/>
          </a:xfrm>
          <a:prstGeom prst="rect">
            <a:avLst/>
          </a:prstGeom>
        </p:spPr>
        <p:txBody>
          <a:bodyPr vert="horz" lIns="95417" tIns="47709" rIns="95417" bIns="47709" rtlCol="0" anchor="b"/>
          <a:lstStyle>
            <a:lvl1pPr algn="r">
              <a:defRPr sz="1300"/>
            </a:lvl1pPr>
          </a:lstStyle>
          <a:p>
            <a:fld id="{080CA10F-5BDE-424D-A8A1-C4743DB07370}" type="slidenum">
              <a:rPr kumimoji="1" lang="ja-JP" altLang="en-US" smtClean="0"/>
              <a:t>‹#›</a:t>
            </a:fld>
            <a:endParaRPr kumimoji="1" lang="ja-JP" altLang="en-US"/>
          </a:p>
        </p:txBody>
      </p:sp>
    </p:spTree>
    <p:extLst>
      <p:ext uri="{BB962C8B-B14F-4D97-AF65-F5344CB8AC3E}">
        <p14:creationId xmlns:p14="http://schemas.microsoft.com/office/powerpoint/2010/main" val="2468411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17" tIns="47709" rIns="95417" bIns="4770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7" y="0"/>
            <a:ext cx="3076364" cy="511731"/>
          </a:xfrm>
          <a:prstGeom prst="rect">
            <a:avLst/>
          </a:prstGeom>
        </p:spPr>
        <p:txBody>
          <a:bodyPr vert="horz" lIns="95417" tIns="47709" rIns="95417" bIns="47709" rtlCol="0"/>
          <a:lstStyle>
            <a:lvl1pPr algn="r">
              <a:defRPr sz="1300"/>
            </a:lvl1pPr>
          </a:lstStyle>
          <a:p>
            <a:fld id="{FF959978-A08F-487A-B7B5-94117BE056A2}" type="datetimeFigureOut">
              <a:rPr kumimoji="1" lang="ja-JP" altLang="en-US" smtClean="0"/>
              <a:t>2023/3/17</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17" tIns="47709" rIns="95417" bIns="47709"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17" tIns="47709" rIns="95417" bIns="47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17" tIns="47709" rIns="95417" bIns="4770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7" y="9721106"/>
            <a:ext cx="3076364" cy="511731"/>
          </a:xfrm>
          <a:prstGeom prst="rect">
            <a:avLst/>
          </a:prstGeom>
        </p:spPr>
        <p:txBody>
          <a:bodyPr vert="horz" lIns="95417" tIns="47709" rIns="95417" bIns="47709" rtlCol="0" anchor="b"/>
          <a:lstStyle>
            <a:lvl1pPr algn="r">
              <a:defRPr sz="1300"/>
            </a:lvl1pPr>
          </a:lstStyle>
          <a:p>
            <a:fld id="{D7737110-859A-4121-AB5C-CB4143FA3BDA}" type="slidenum">
              <a:rPr kumimoji="1" lang="ja-JP" altLang="en-US" smtClean="0"/>
              <a:t>‹#›</a:t>
            </a:fld>
            <a:endParaRPr kumimoji="1" lang="ja-JP" altLang="en-US"/>
          </a:p>
        </p:txBody>
      </p:sp>
    </p:spTree>
    <p:extLst>
      <p:ext uri="{BB962C8B-B14F-4D97-AF65-F5344CB8AC3E}">
        <p14:creationId xmlns:p14="http://schemas.microsoft.com/office/powerpoint/2010/main" val="38527832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a:t>
            </a:fld>
            <a:endParaRPr kumimoji="1" lang="ja-JP" altLang="en-US"/>
          </a:p>
        </p:txBody>
      </p:sp>
    </p:spTree>
    <p:extLst>
      <p:ext uri="{BB962C8B-B14F-4D97-AF65-F5344CB8AC3E}">
        <p14:creationId xmlns:p14="http://schemas.microsoft.com/office/powerpoint/2010/main" val="2254034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核家族化やライフスタイルの変化に伴い、調理済食品の利用が増えています。</a:t>
            </a:r>
            <a:endParaRPr kumimoji="1" lang="en-US" altLang="ja-JP" dirty="0">
              <a:latin typeface="+mn-ea"/>
              <a:ea typeface="+mn-ea"/>
            </a:endParaRPr>
          </a:p>
          <a:p>
            <a:r>
              <a:rPr kumimoji="1" lang="ja-JP" altLang="en-US" dirty="0">
                <a:latin typeface="+mn-ea"/>
                <a:ea typeface="+mn-ea"/>
              </a:rPr>
              <a:t>調理済食品の選び方・組み合わせ方のコツをご紹介します。</a:t>
            </a:r>
            <a:endParaRPr kumimoji="1" lang="en-US" altLang="ja-JP" dirty="0">
              <a:latin typeface="+mn-ea"/>
              <a:ea typeface="+mn-ea"/>
            </a:endParaRPr>
          </a:p>
          <a:p>
            <a:r>
              <a:rPr kumimoji="1" lang="ja-JP" altLang="en-US" dirty="0">
                <a:latin typeface="+mn-ea"/>
                <a:ea typeface="+mn-ea"/>
              </a:rPr>
              <a:t>・コンビニ・スーパーで良く調理済食品を購入する方</a:t>
            </a:r>
            <a:endParaRPr kumimoji="1" lang="en-US" altLang="ja-JP" dirty="0">
              <a:latin typeface="+mn-ea"/>
              <a:ea typeface="+mn-ea"/>
            </a:endParaRPr>
          </a:p>
          <a:p>
            <a:r>
              <a:rPr kumimoji="1" lang="ja-JP" altLang="en-US" dirty="0">
                <a:latin typeface="+mn-ea"/>
                <a:ea typeface="+mn-ea"/>
              </a:rPr>
              <a:t>・多彩な品揃えから何を選べば良いかわからない方</a:t>
            </a:r>
            <a:endParaRPr kumimoji="1" lang="en-US" altLang="ja-JP" dirty="0">
              <a:latin typeface="+mn-ea"/>
              <a:ea typeface="+mn-ea"/>
            </a:endParaRPr>
          </a:p>
          <a:p>
            <a:r>
              <a:rPr kumimoji="1" lang="ja-JP" altLang="en-US" dirty="0">
                <a:latin typeface="+mn-ea"/>
                <a:ea typeface="+mn-ea"/>
              </a:rPr>
              <a:t>・栄養成分表示ラベルをどう活用したら良いかわからない方</a:t>
            </a:r>
            <a:endParaRPr kumimoji="1" lang="en-US" altLang="ja-JP" dirty="0">
              <a:latin typeface="+mn-ea"/>
              <a:ea typeface="+mn-ea"/>
            </a:endParaRPr>
          </a:p>
          <a:p>
            <a:r>
              <a:rPr kumimoji="1" lang="ja-JP" altLang="en-US" dirty="0">
                <a:latin typeface="+mn-ea"/>
                <a:ea typeface="+mn-ea"/>
              </a:rPr>
              <a:t>など、ぜひ参考にしてみてください。</a:t>
            </a: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2</a:t>
            </a:fld>
            <a:endParaRPr kumimoji="1" lang="ja-JP" altLang="en-US"/>
          </a:p>
        </p:txBody>
      </p:sp>
    </p:spTree>
    <p:extLst>
      <p:ext uri="{BB962C8B-B14F-4D97-AF65-F5344CB8AC3E}">
        <p14:creationId xmlns:p14="http://schemas.microsoft.com/office/powerpoint/2010/main" val="181729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よくある組み合わせと注意ポイントをご紹介します。</a:t>
            </a:r>
            <a:endParaRPr kumimoji="1" lang="en-US" altLang="ja-JP" dirty="0"/>
          </a:p>
          <a:p>
            <a:r>
              <a:rPr kumimoji="1" lang="ja-JP" altLang="en-US" dirty="0"/>
              <a:t>・炭水化物に偏った組み合わせ</a:t>
            </a:r>
            <a:endParaRPr kumimoji="1" lang="en-US" altLang="ja-JP" dirty="0"/>
          </a:p>
          <a:p>
            <a:r>
              <a:rPr kumimoji="1" lang="ja-JP" altLang="en-US" dirty="0"/>
              <a:t>　「おにぎり</a:t>
            </a:r>
            <a:r>
              <a:rPr kumimoji="1" lang="en-US" altLang="ja-JP" dirty="0"/>
              <a:t>2</a:t>
            </a:r>
            <a:r>
              <a:rPr kumimoji="1" lang="ja-JP" altLang="en-US" dirty="0"/>
              <a:t>個」と「そば」を組み合わせて食べると、炭水化物を重ねて摂る、野菜不足という点が問題です。</a:t>
            </a:r>
            <a:endParaRPr kumimoji="1" lang="en-US" altLang="ja-JP" dirty="0"/>
          </a:p>
          <a:p>
            <a:r>
              <a:rPr kumimoji="1" lang="ja-JP" altLang="en-US" dirty="0"/>
              <a:t>　このような食事を選んでしまいがちな方は、</a:t>
            </a:r>
            <a:endParaRPr kumimoji="1" lang="en-US" altLang="ja-JP" dirty="0"/>
          </a:p>
          <a:p>
            <a:r>
              <a:rPr kumimoji="1" lang="ja-JP" altLang="en-US" dirty="0"/>
              <a:t>・糖質と食物繊維は一緒に摂りましょう</a:t>
            </a:r>
            <a:endParaRPr kumimoji="1" lang="en-US" altLang="ja-JP" dirty="0"/>
          </a:p>
          <a:p>
            <a:r>
              <a:rPr kumimoji="1" lang="ja-JP" altLang="en-US" dirty="0"/>
              <a:t>「おにぎり</a:t>
            </a:r>
            <a:r>
              <a:rPr kumimoji="1" lang="en-US" altLang="ja-JP" dirty="0"/>
              <a:t>2</a:t>
            </a:r>
            <a:r>
              <a:rPr kumimoji="1" lang="ja-JP" altLang="en-US" dirty="0"/>
              <a:t>個」と「フレッシュサラダ」、「ひじき煮」、「冷奴」を組み合わせることで、食物繊維を意識して摂り、炭水化物を重ねて摂らないようにしましょう。</a:t>
            </a:r>
            <a:endParaRPr kumimoji="1" lang="en-US" altLang="ja-JP" dirty="0"/>
          </a:p>
          <a:p>
            <a:r>
              <a:rPr kumimoji="1" lang="ja-JP" altLang="en-US" dirty="0"/>
              <a:t>野菜や海藻類に多く含まれる食物繊維は、血糖値上昇を抑える働きがあります。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3</a:t>
            </a:fld>
            <a:endParaRPr kumimoji="1" lang="ja-JP" altLang="en-US"/>
          </a:p>
        </p:txBody>
      </p:sp>
    </p:spTree>
    <p:extLst>
      <p:ext uri="{BB962C8B-B14F-4D97-AF65-F5344CB8AC3E}">
        <p14:creationId xmlns:p14="http://schemas.microsoft.com/office/powerpoint/2010/main" val="404055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よくある組み合わせと注意ポイントをご紹介します。</a:t>
            </a:r>
            <a:endParaRPr kumimoji="1" lang="en-US" altLang="ja-JP" dirty="0"/>
          </a:p>
          <a:p>
            <a:r>
              <a:rPr kumimoji="1" lang="ja-JP" altLang="en-US" dirty="0"/>
              <a:t>・糖質に偏った組み合わせ</a:t>
            </a:r>
            <a:endParaRPr kumimoji="1" lang="en-US" altLang="ja-JP" dirty="0"/>
          </a:p>
          <a:p>
            <a:r>
              <a:rPr kumimoji="1" lang="ja-JP" altLang="en-US" dirty="0"/>
              <a:t>　「菓子パン</a:t>
            </a:r>
            <a:r>
              <a:rPr kumimoji="1" lang="en-US" altLang="ja-JP" dirty="0"/>
              <a:t>2</a:t>
            </a:r>
            <a:r>
              <a:rPr kumimoji="1" lang="ja-JP" altLang="en-US" dirty="0"/>
              <a:t>個」と「</a:t>
            </a:r>
            <a:r>
              <a:rPr kumimoji="1" lang="en-US" altLang="ja-JP" dirty="0"/>
              <a:t>100</a:t>
            </a:r>
            <a:r>
              <a:rPr kumimoji="1" lang="ja-JP" altLang="en-US" dirty="0"/>
              <a:t>％果汁ジュース」を組み合わせは、糖質の摂取量が多く、ジュースは血糖が急上昇します。また、菓子パンは主食ではなく、嗜好品となるため問題です。</a:t>
            </a:r>
            <a:endParaRPr kumimoji="1" lang="en-US" altLang="ja-JP" dirty="0"/>
          </a:p>
          <a:p>
            <a:r>
              <a:rPr kumimoji="1" lang="ja-JP" altLang="en-US" dirty="0"/>
              <a:t>　このような食事を選んでしまいがちな方は、</a:t>
            </a:r>
            <a:endParaRPr kumimoji="1" lang="en-US" altLang="ja-JP" dirty="0"/>
          </a:p>
          <a:p>
            <a:r>
              <a:rPr kumimoji="1" lang="ja-JP" altLang="en-US" dirty="0"/>
              <a:t>・炭水化物、糖質をとりすぎない</a:t>
            </a:r>
            <a:endParaRPr kumimoji="1" lang="en-US" altLang="ja-JP" dirty="0"/>
          </a:p>
          <a:p>
            <a:r>
              <a:rPr kumimoji="1" lang="ja-JP" altLang="en-US" dirty="0"/>
              <a:t>「ミックスサンド」と「牛乳」、「スモークささみ」、「海藻サラダ」を組み合わせて、菓子パンはサンドイッチにして、野菜やたんぱく質を組み合わせましょう。</a:t>
            </a:r>
            <a:endParaRPr kumimoji="1" lang="en-US" altLang="ja-JP" dirty="0"/>
          </a:p>
          <a:p>
            <a:r>
              <a:rPr kumimoji="1" lang="ja-JP" altLang="en-US" dirty="0"/>
              <a:t>野菜やたんぱく質は糖質による血糖値の上昇を緩やかにします。</a:t>
            </a:r>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4</a:t>
            </a:fld>
            <a:endParaRPr kumimoji="1" lang="ja-JP" altLang="en-US"/>
          </a:p>
        </p:txBody>
      </p:sp>
    </p:spTree>
    <p:extLst>
      <p:ext uri="{BB962C8B-B14F-4D97-AF65-F5344CB8AC3E}">
        <p14:creationId xmlns:p14="http://schemas.microsoft.com/office/powerpoint/2010/main" val="248219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栄養成分表示ラベルを確認してみましょう。</a:t>
            </a:r>
            <a:endParaRPr kumimoji="1" lang="en-US" altLang="ja-JP" dirty="0"/>
          </a:p>
          <a:p>
            <a:r>
              <a:rPr kumimoji="1" lang="ja-JP" altLang="en-US" dirty="0"/>
              <a:t>栄養成分表示にはエネルギー、たんぱく質、脂質、炭水化物、糖質、食物繊維、食塩相当量、原材料名などが記載されています。</a:t>
            </a:r>
            <a:endParaRPr kumimoji="1" lang="en-US" altLang="ja-JP" dirty="0"/>
          </a:p>
          <a:p>
            <a:r>
              <a:rPr kumimoji="1" lang="ja-JP" altLang="en-US" dirty="0"/>
              <a:t>病態によってエネルギーと栄養素の摂取量が頃なりますので、主治医にご相談ください。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5</a:t>
            </a:fld>
            <a:endParaRPr kumimoji="1" lang="ja-JP" altLang="en-US"/>
          </a:p>
        </p:txBody>
      </p:sp>
    </p:spTree>
    <p:extLst>
      <p:ext uri="{BB962C8B-B14F-4D97-AF65-F5344CB8AC3E}">
        <p14:creationId xmlns:p14="http://schemas.microsoft.com/office/powerpoint/2010/main" val="313867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主食、主菜、副菜をバランスよく組み合わせましょう。</a:t>
            </a:r>
            <a:endParaRPr kumimoji="1" lang="en-US" altLang="ja-JP" dirty="0"/>
          </a:p>
          <a:p>
            <a:r>
              <a:rPr kumimoji="1" lang="ja-JP" altLang="en-US" dirty="0"/>
              <a:t>血糖値を上げる糖質が多い主食は適量にしましょう。</a:t>
            </a:r>
            <a:endParaRPr kumimoji="1" lang="en-US" altLang="ja-JP" dirty="0"/>
          </a:p>
          <a:p>
            <a:r>
              <a:rPr kumimoji="1" lang="ja-JP" altLang="en-US" dirty="0"/>
              <a:t>たんぱく質を加え、油脂に注意しましょう。</a:t>
            </a:r>
            <a:endParaRPr kumimoji="1" lang="en-US" altLang="ja-JP" dirty="0"/>
          </a:p>
          <a:p>
            <a:r>
              <a:rPr kumimoji="1" lang="ja-JP" altLang="en-US" dirty="0"/>
              <a:t>食物繊維が多い野菜や海藻類を摂りましょう。</a:t>
            </a:r>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6</a:t>
            </a:fld>
            <a:endParaRPr kumimoji="1" lang="ja-JP" altLang="en-US"/>
          </a:p>
        </p:txBody>
      </p:sp>
    </p:spTree>
    <p:extLst>
      <p:ext uri="{BB962C8B-B14F-4D97-AF65-F5344CB8AC3E}">
        <p14:creationId xmlns:p14="http://schemas.microsoft.com/office/powerpoint/2010/main" val="301744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下記も大切です。</a:t>
            </a:r>
            <a:endParaRPr kumimoji="1" lang="en-US" altLang="ja-JP" dirty="0"/>
          </a:p>
          <a:p>
            <a:r>
              <a:rPr kumimoji="1" lang="ja-JP" altLang="en-US" dirty="0"/>
              <a:t>・サラダのドレッシングや付属のソース類は残しましょう。</a:t>
            </a:r>
          </a:p>
          <a:p>
            <a:r>
              <a:rPr kumimoji="1" lang="ja-JP" altLang="en-US" dirty="0"/>
              <a:t>・加工品には様々な種類の甘味料が含まれています。それぞれの特徴を知って選びましょう。</a:t>
            </a:r>
          </a:p>
          <a:p>
            <a:r>
              <a:rPr kumimoji="1" lang="ja-JP" altLang="en-US" dirty="0"/>
              <a:t>・間食は“低カロリー・低糖質”を心がけましょう。お菓子ではなく、カットフルーツやヨーグルトがおすすめです。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7</a:t>
            </a:fld>
            <a:endParaRPr kumimoji="1" lang="ja-JP" altLang="en-US"/>
          </a:p>
        </p:txBody>
      </p:sp>
    </p:spTree>
    <p:extLst>
      <p:ext uri="{BB962C8B-B14F-4D97-AF65-F5344CB8AC3E}">
        <p14:creationId xmlns:p14="http://schemas.microsoft.com/office/powerpoint/2010/main" val="4110151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descr="pt_cove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512" cy="6885384"/>
          </a:xfrm>
          <a:prstGeom prst="rect">
            <a:avLst/>
          </a:prstGeom>
        </p:spPr>
      </p:pic>
      <p:sp>
        <p:nvSpPr>
          <p:cNvPr id="3" name="サブタイトル 2"/>
          <p:cNvSpPr>
            <a:spLocks noGrp="1"/>
          </p:cNvSpPr>
          <p:nvPr>
            <p:ph type="subTitle" idx="1"/>
          </p:nvPr>
        </p:nvSpPr>
        <p:spPr>
          <a:xfrm>
            <a:off x="1371600" y="4460534"/>
            <a:ext cx="6400800" cy="147173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9"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chemeClr val="bg1"/>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
        <p:nvSpPr>
          <p:cNvPr id="10" name="タイトル 9"/>
          <p:cNvSpPr>
            <a:spLocks noGrp="1"/>
          </p:cNvSpPr>
          <p:nvPr>
            <p:ph type="title"/>
          </p:nvPr>
        </p:nvSpPr>
        <p:spPr>
          <a:xfrm>
            <a:off x="457200" y="2744042"/>
            <a:ext cx="8229600" cy="980728"/>
          </a:xfrm>
        </p:spPr>
        <p:txBody>
          <a:bodyPr/>
          <a:lstStyle>
            <a:lvl1pPr algn="ctr">
              <a:defRPr/>
            </a:lvl1pPr>
          </a:lstStyle>
          <a:p>
            <a:r>
              <a:rPr kumimoji="1" lang="ja-JP" altLang="en-US" dirty="0"/>
              <a:t>マスター タイトルの書式設定</a:t>
            </a:r>
          </a:p>
        </p:txBody>
      </p:sp>
      <p:sp>
        <p:nvSpPr>
          <p:cNvPr id="6" name="Rectangle 130">
            <a:extLst>
              <a:ext uri="{FF2B5EF4-FFF2-40B4-BE49-F238E27FC236}">
                <a16:creationId xmlns:a16="http://schemas.microsoft.com/office/drawing/2014/main" id="{38C5084B-19EB-4058-A945-2FEEFEC9CB82}"/>
              </a:ext>
            </a:extLst>
          </p:cNvPr>
          <p:cNvSpPr>
            <a:spLocks noChangeArrowheads="1"/>
          </p:cNvSpPr>
          <p:nvPr userDrawn="1"/>
        </p:nvSpPr>
        <p:spPr bwMode="auto">
          <a:xfrm>
            <a:off x="306650" y="6623050"/>
            <a:ext cx="862737"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800" dirty="0">
                <a:solidFill>
                  <a:schemeClr val="bg1"/>
                </a:solidFill>
                <a:latin typeface="Arial" pitchFamily="34" charset="0"/>
                <a:ea typeface="ＭＳ Ｐゴシック" pitchFamily="50" charset="-128"/>
              </a:rPr>
              <a:t>JAN2</a:t>
            </a:r>
            <a:r>
              <a:rPr lang="en-US" altLang="ja-JP" sz="800" dirty="0">
                <a:solidFill>
                  <a:schemeClr val="bg1"/>
                </a:solidFill>
                <a:latin typeface="Arial" pitchFamily="34" charset="0"/>
                <a:ea typeface="ＭＳ Ｐゴシック" pitchFamily="50" charset="-128"/>
              </a:rPr>
              <a:t>3</a:t>
            </a:r>
            <a:r>
              <a:rPr lang="en-US" altLang="en-US" sz="800" dirty="0">
                <a:solidFill>
                  <a:schemeClr val="bg1"/>
                </a:solidFill>
                <a:latin typeface="Arial" pitchFamily="34" charset="0"/>
                <a:ea typeface="ＭＳ Ｐゴシック" pitchFamily="50" charset="-128"/>
              </a:rPr>
              <a:t>SS0006</a:t>
            </a:r>
          </a:p>
        </p:txBody>
      </p:sp>
    </p:spTree>
    <p:extLst>
      <p:ext uri="{BB962C8B-B14F-4D97-AF65-F5344CB8AC3E}">
        <p14:creationId xmlns:p14="http://schemas.microsoft.com/office/powerpoint/2010/main" val="189174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0038" y="1328147"/>
            <a:ext cx="8543925" cy="4997083"/>
          </a:xfrm>
          <a:prstGeom prst="rect">
            <a:avLst/>
          </a:prstGeo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
        <p:nvSpPr>
          <p:cNvPr id="8" name="タイトル 7"/>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375153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429000"/>
            <a:ext cx="7772400" cy="1362075"/>
          </a:xfrm>
          <a:prstGeom prst="rect">
            <a:avLst/>
          </a:prstGeom>
        </p:spPr>
        <p:txBody>
          <a:bodyPr anchor="t"/>
          <a:lstStyle>
            <a:lvl1pPr algn="ctr">
              <a:defRPr sz="4000" b="1" cap="all"/>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722313" y="1928813"/>
            <a:ext cx="7772400" cy="1500187"/>
          </a:xfrm>
          <a:prstGeom prst="rect">
            <a:avLst/>
          </a:prstGeo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a:t>マスター テキストの書式設定</a:t>
            </a:r>
          </a:p>
        </p:txBody>
      </p:sp>
      <p:sp>
        <p:nvSpPr>
          <p:cNvPr id="7"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Tree>
    <p:extLst>
      <p:ext uri="{BB962C8B-B14F-4D97-AF65-F5344CB8AC3E}">
        <p14:creationId xmlns:p14="http://schemas.microsoft.com/office/powerpoint/2010/main" val="209810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
        <p:nvSpPr>
          <p:cNvPr id="7" name="タイトル 6"/>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8463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Tree>
    <p:extLst>
      <p:ext uri="{BB962C8B-B14F-4D97-AF65-F5344CB8AC3E}">
        <p14:creationId xmlns:p14="http://schemas.microsoft.com/office/powerpoint/2010/main" val="3912457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図 1" descr="pt_naka2.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130"/>
          <p:cNvSpPr>
            <a:spLocks noChangeArrowheads="1"/>
          </p:cNvSpPr>
          <p:nvPr userDrawn="1"/>
        </p:nvSpPr>
        <p:spPr bwMode="auto">
          <a:xfrm>
            <a:off x="306650" y="6623050"/>
            <a:ext cx="862737"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800" dirty="0">
                <a:solidFill>
                  <a:srgbClr val="000000"/>
                </a:solidFill>
                <a:latin typeface="Arial" pitchFamily="34" charset="0"/>
                <a:ea typeface="ＭＳ Ｐゴシック" pitchFamily="50" charset="-128"/>
              </a:rPr>
              <a:t>JAN2</a:t>
            </a:r>
            <a:r>
              <a:rPr lang="en-US" altLang="ja-JP" sz="800" dirty="0">
                <a:solidFill>
                  <a:srgbClr val="000000"/>
                </a:solidFill>
                <a:latin typeface="Arial" pitchFamily="34" charset="0"/>
                <a:ea typeface="ＭＳ Ｐゴシック" pitchFamily="50" charset="-128"/>
              </a:rPr>
              <a:t>3</a:t>
            </a:r>
            <a:r>
              <a:rPr lang="en-US" altLang="en-US" sz="800" dirty="0">
                <a:solidFill>
                  <a:srgbClr val="000000"/>
                </a:solidFill>
                <a:latin typeface="Arial" pitchFamily="34" charset="0"/>
                <a:ea typeface="ＭＳ Ｐゴシック" pitchFamily="50" charset="-128"/>
              </a:rPr>
              <a:t>SS0006</a:t>
            </a:r>
          </a:p>
        </p:txBody>
      </p:sp>
      <p:sp>
        <p:nvSpPr>
          <p:cNvPr id="4" name="タイトル プレースホルダー 3"/>
          <p:cNvSpPr>
            <a:spLocks noGrp="1"/>
          </p:cNvSpPr>
          <p:nvPr>
            <p:ph type="title"/>
          </p:nvPr>
        </p:nvSpPr>
        <p:spPr>
          <a:xfrm>
            <a:off x="885825" y="15547"/>
            <a:ext cx="7372350" cy="980728"/>
          </a:xfrm>
          <a:prstGeom prst="rect">
            <a:avLst/>
          </a:prstGeom>
        </p:spPr>
        <p:txBody>
          <a:bodyPr vert="horz" lIns="91440" tIns="126000" rIns="91440" bIns="36000" rtlCol="0" anchor="ctr">
            <a:normAutofit/>
          </a:bodyPr>
          <a:lstStyle/>
          <a:p>
            <a:r>
              <a:rPr kumimoji="1" lang="ja-JP" altLang="en-US" dirty="0"/>
              <a:t>マスター タイトルの書式設定</a:t>
            </a:r>
          </a:p>
        </p:txBody>
      </p:sp>
      <p:sp>
        <p:nvSpPr>
          <p:cNvPr id="5"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Tree>
    <p:extLst>
      <p:ext uri="{BB962C8B-B14F-4D97-AF65-F5344CB8AC3E}">
        <p14:creationId xmlns:p14="http://schemas.microsoft.com/office/powerpoint/2010/main" val="1029081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hf hdr="0" ftr="0" dt="0"/>
  <p:txStyles>
    <p:titleStyle>
      <a:lvl1pPr algn="ctr" defTabSz="914400" rtl="0" eaLnBrk="1" latinLnBrk="0" hangingPunct="1">
        <a:spcBef>
          <a:spcPct val="0"/>
        </a:spcBef>
        <a:buNone/>
        <a:defRPr kumimoji="1"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6.xml"/><Relationship Id="rId16"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14"/>
          <p:cNvSpPr>
            <a:spLocks noGrp="1"/>
          </p:cNvSpPr>
          <p:nvPr>
            <p:ph type="sldNum" sz="quarter" idx="4"/>
          </p:nvPr>
        </p:nvSpPr>
        <p:spPr/>
        <p:txBody>
          <a:bodyPr/>
          <a:lstStyle/>
          <a:p>
            <a:fld id="{9FD83A67-C334-4EBD-BE04-EE2E4B494E79}" type="slidenum">
              <a:rPr lang="en-US" altLang="ja-JP" smtClean="0"/>
              <a:pPr/>
              <a:t>1</a:t>
            </a:fld>
            <a:endParaRPr lang="en-US" dirty="0"/>
          </a:p>
        </p:txBody>
      </p:sp>
      <p:sp>
        <p:nvSpPr>
          <p:cNvPr id="2" name="タイトル 1"/>
          <p:cNvSpPr>
            <a:spLocks noGrp="1"/>
          </p:cNvSpPr>
          <p:nvPr>
            <p:ph type="title"/>
          </p:nvPr>
        </p:nvSpPr>
        <p:spPr>
          <a:xfrm>
            <a:off x="18000" y="2550761"/>
            <a:ext cx="9108000" cy="1237408"/>
          </a:xfrm>
        </p:spPr>
        <p:txBody>
          <a:bodyPr>
            <a:normAutofit fontScale="90000"/>
          </a:bodyPr>
          <a:lstStyle/>
          <a:p>
            <a:r>
              <a:rPr lang="ja-JP" altLang="en-US" sz="2000" dirty="0">
                <a:solidFill>
                  <a:prstClr val="black"/>
                </a:solidFill>
              </a:rPr>
              <a:t>糖尿病がある方のための</a:t>
            </a:r>
            <a:br>
              <a:rPr lang="en-US" altLang="ja-JP" sz="2400" dirty="0">
                <a:solidFill>
                  <a:prstClr val="black"/>
                </a:solidFill>
              </a:rPr>
            </a:br>
            <a:r>
              <a:rPr lang="ja-JP" altLang="en-US" sz="3600" dirty="0">
                <a:solidFill>
                  <a:prstClr val="black"/>
                </a:solidFill>
              </a:rPr>
              <a:t>コンビニ・スーパー調理済食品</a:t>
            </a:r>
            <a:br>
              <a:rPr lang="en-US" altLang="ja-JP" sz="3600" dirty="0">
                <a:solidFill>
                  <a:prstClr val="black"/>
                </a:solidFill>
              </a:rPr>
            </a:br>
            <a:r>
              <a:rPr lang="ja-JP" altLang="en-US" sz="3600" dirty="0">
                <a:solidFill>
                  <a:prstClr val="black"/>
                </a:solidFill>
              </a:rPr>
              <a:t>　選び方・組み合わせ方</a:t>
            </a:r>
            <a:endParaRPr lang="ja-JP" altLang="en-US" sz="4000" dirty="0"/>
          </a:p>
        </p:txBody>
      </p:sp>
      <p:pic>
        <p:nvPicPr>
          <p:cNvPr id="8" name="図 7" descr="dso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6484" y="5805264"/>
            <a:ext cx="3528392" cy="443116"/>
          </a:xfrm>
          <a:prstGeom prst="rect">
            <a:avLst/>
          </a:prstGeom>
        </p:spPr>
      </p:pic>
      <p:sp>
        <p:nvSpPr>
          <p:cNvPr id="9" name="サブタイトル 3">
            <a:extLst>
              <a:ext uri="{FF2B5EF4-FFF2-40B4-BE49-F238E27FC236}">
                <a16:creationId xmlns:a16="http://schemas.microsoft.com/office/drawing/2014/main" id="{B3E4EAAD-516D-4F89-9563-BAC1379C68AE}"/>
              </a:ext>
            </a:extLst>
          </p:cNvPr>
          <p:cNvSpPr txBox="1">
            <a:spLocks/>
          </p:cNvSpPr>
          <p:nvPr/>
        </p:nvSpPr>
        <p:spPr>
          <a:xfrm>
            <a:off x="962024" y="4460534"/>
            <a:ext cx="7210425" cy="147173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000" dirty="0"/>
              <a:t>監修：</a:t>
            </a:r>
            <a:r>
              <a:rPr lang="zh-TW" altLang="en-US" sz="2000" dirty="0"/>
              <a:t>医療法人 長﨑病院</a:t>
            </a:r>
            <a:endParaRPr lang="en-US" altLang="ja-JP" sz="2000" dirty="0"/>
          </a:p>
          <a:p>
            <a:r>
              <a:rPr lang="zh-TW" altLang="en-US" sz="2000" dirty="0"/>
              <a:t>千葉 泰子先生</a:t>
            </a:r>
            <a:endParaRPr lang="en-US" altLang="zh-TW" sz="2000" dirty="0"/>
          </a:p>
          <a:p>
            <a:r>
              <a:rPr lang="ja-JP" altLang="en-US" sz="2000" dirty="0"/>
              <a:t>管理栄養士　麦倉 悦子先生・井村 麻美先生</a:t>
            </a:r>
            <a:endParaRPr lang="ja-JP" altLang="en-US" sz="2400" dirty="0"/>
          </a:p>
        </p:txBody>
      </p:sp>
    </p:spTree>
    <p:extLst>
      <p:ext uri="{BB962C8B-B14F-4D97-AF65-F5344CB8AC3E}">
        <p14:creationId xmlns:p14="http://schemas.microsoft.com/office/powerpoint/2010/main" val="200900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a:xfrm>
            <a:off x="0" y="6623050"/>
            <a:ext cx="248786" cy="215444"/>
          </a:xfrm>
        </p:spPr>
        <p:txBody>
          <a:bodyPr/>
          <a:lstStyle/>
          <a:p>
            <a:fld id="{9FD83A67-C334-4EBD-BE04-EE2E4B494E79}" type="slidenum">
              <a:rPr lang="en-US" altLang="ja-JP" smtClean="0">
                <a:ea typeface="+mn-ea"/>
                <a:cs typeface="Arial" panose="020B0604020202020204" pitchFamily="34" charset="0"/>
              </a:rPr>
              <a:pPr/>
              <a:t>2</a:t>
            </a:fld>
            <a:endParaRPr lang="en-US" dirty="0">
              <a:ea typeface="+mn-ea"/>
              <a:cs typeface="Arial" panose="020B0604020202020204" pitchFamily="34" charset="0"/>
            </a:endParaRPr>
          </a:p>
        </p:txBody>
      </p:sp>
      <p:sp>
        <p:nvSpPr>
          <p:cNvPr id="6" name="タイトル 1"/>
          <p:cNvSpPr>
            <a:spLocks noGrp="1"/>
          </p:cNvSpPr>
          <p:nvPr>
            <p:ph type="title"/>
          </p:nvPr>
        </p:nvSpPr>
        <p:spPr>
          <a:xfrm>
            <a:off x="0" y="15547"/>
            <a:ext cx="9143999" cy="980728"/>
          </a:xfrm>
        </p:spPr>
        <p:txBody>
          <a:bodyPr>
            <a:normAutofit/>
          </a:bodyPr>
          <a:lstStyle/>
          <a:p>
            <a:r>
              <a:rPr lang="ja-JP" altLang="en-US" sz="2800" dirty="0">
                <a:solidFill>
                  <a:prstClr val="black"/>
                </a:solidFill>
              </a:rPr>
              <a:t>コンビニ・スーパー調理済食品 選び方・組み合わせ方</a:t>
            </a:r>
            <a:endParaRPr kumimoji="1" lang="ja-JP" altLang="en-US" sz="2800" dirty="0">
              <a:latin typeface="+mj-ea"/>
            </a:endParaRPr>
          </a:p>
        </p:txBody>
      </p:sp>
      <p:sp>
        <p:nvSpPr>
          <p:cNvPr id="17" name="テキスト ボックス 16">
            <a:extLst>
              <a:ext uri="{FF2B5EF4-FFF2-40B4-BE49-F238E27FC236}">
                <a16:creationId xmlns:a16="http://schemas.microsoft.com/office/drawing/2014/main" id="{560F79BC-4426-486B-98AF-D6609D857065}"/>
              </a:ext>
            </a:extLst>
          </p:cNvPr>
          <p:cNvSpPr txBox="1"/>
          <p:nvPr/>
        </p:nvSpPr>
        <p:spPr>
          <a:xfrm>
            <a:off x="251520" y="1257308"/>
            <a:ext cx="8786154" cy="707886"/>
          </a:xfrm>
          <a:prstGeom prst="rect">
            <a:avLst/>
          </a:prstGeom>
          <a:noFill/>
        </p:spPr>
        <p:txBody>
          <a:bodyPr wrap="square" rtlCol="0">
            <a:spAutoFit/>
          </a:bodyPr>
          <a:lstStyle/>
          <a:p>
            <a:r>
              <a:rPr lang="ja-JP" altLang="en-US" sz="2000" b="1" dirty="0">
                <a:solidFill>
                  <a:srgbClr val="009999"/>
                </a:solidFill>
                <a:latin typeface="メイリオ" panose="020B0604030504040204" pitchFamily="50" charset="-128"/>
                <a:ea typeface="メイリオ" panose="020B0604030504040204" pitchFamily="50" charset="-128"/>
              </a:rPr>
              <a:t>核家族化やライフスタイルの変化に伴い調理済食品の利用が増えています。</a:t>
            </a:r>
            <a:endParaRPr lang="en-US" altLang="ja-JP" sz="2000" b="1" dirty="0">
              <a:solidFill>
                <a:srgbClr val="009999"/>
              </a:solidFill>
              <a:latin typeface="メイリオ" panose="020B0604030504040204" pitchFamily="50" charset="-128"/>
              <a:ea typeface="メイリオ" panose="020B0604030504040204" pitchFamily="50" charset="-128"/>
            </a:endParaRPr>
          </a:p>
          <a:p>
            <a:r>
              <a:rPr lang="ja-JP" altLang="en-US" sz="2000" b="1" dirty="0">
                <a:solidFill>
                  <a:srgbClr val="009999"/>
                </a:solidFill>
                <a:latin typeface="メイリオ" panose="020B0604030504040204" pitchFamily="50" charset="-128"/>
                <a:ea typeface="メイリオ" panose="020B0604030504040204" pitchFamily="50" charset="-128"/>
              </a:rPr>
              <a:t>「調理済食品の選び方・組み合わせ方のコツ」をご紹介します。</a:t>
            </a:r>
            <a:endParaRPr kumimoji="1" lang="en-US" altLang="ja-JP" sz="2000" b="1" dirty="0">
              <a:solidFill>
                <a:srgbClr val="009999"/>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DC0007F0-0FDE-47E5-8CA3-AB0EF61AD4D6}"/>
              </a:ext>
            </a:extLst>
          </p:cNvPr>
          <p:cNvSpPr/>
          <p:nvPr/>
        </p:nvSpPr>
        <p:spPr>
          <a:xfrm>
            <a:off x="596080" y="2226227"/>
            <a:ext cx="7749898" cy="1346522"/>
          </a:xfrm>
          <a:prstGeom prst="rect">
            <a:avLst/>
          </a:prstGeom>
        </p:spPr>
        <p:txBody>
          <a:bodyPr wrap="square" lIns="0" tIns="0" rIns="0" bIns="0" anchor="t" anchorCtr="0">
            <a:spAutoFit/>
          </a:bodyPr>
          <a:lstStyle/>
          <a:p>
            <a:pPr marL="342900" indent="-342900">
              <a:lnSpc>
                <a:spcPct val="150000"/>
              </a:lnSpc>
              <a:buClr>
                <a:srgbClr val="009999"/>
              </a:buClr>
              <a:buFont typeface="Wingdings" panose="05000000000000000000" pitchFamily="2" charset="2"/>
              <a:buChar char="l"/>
            </a:pPr>
            <a:r>
              <a:rPr lang="ja-JP" altLang="en-US" sz="2000" b="1" dirty="0">
                <a:latin typeface="メイリオ" panose="020B0604030504040204" pitchFamily="50" charset="-128"/>
                <a:ea typeface="メイリオ" panose="020B0604030504040204" pitchFamily="50" charset="-128"/>
              </a:rPr>
              <a:t>コンビニ・スーパーでよく調理済食品を購入する方</a:t>
            </a:r>
          </a:p>
          <a:p>
            <a:pPr marL="342900" indent="-342900">
              <a:lnSpc>
                <a:spcPct val="150000"/>
              </a:lnSpc>
              <a:buClr>
                <a:srgbClr val="009999"/>
              </a:buClr>
              <a:buFont typeface="Wingdings" panose="05000000000000000000" pitchFamily="2" charset="2"/>
              <a:buChar char="l"/>
            </a:pPr>
            <a:r>
              <a:rPr lang="ja-JP" altLang="en-US" sz="2000" b="1" dirty="0">
                <a:latin typeface="メイリオ" panose="020B0604030504040204" pitchFamily="50" charset="-128"/>
                <a:ea typeface="メイリオ" panose="020B0604030504040204" pitchFamily="50" charset="-128"/>
              </a:rPr>
              <a:t>多彩な品揃えから何を選べば良いか分からない方</a:t>
            </a:r>
          </a:p>
          <a:p>
            <a:pPr marL="342900" indent="-342900">
              <a:lnSpc>
                <a:spcPct val="150000"/>
              </a:lnSpc>
              <a:buClr>
                <a:srgbClr val="009999"/>
              </a:buClr>
              <a:buFont typeface="Wingdings" panose="05000000000000000000" pitchFamily="2" charset="2"/>
              <a:buChar char="l"/>
            </a:pPr>
            <a:r>
              <a:rPr lang="ja-JP" altLang="en-US" sz="2000" b="1" dirty="0">
                <a:latin typeface="メイリオ" panose="020B0604030504040204" pitchFamily="50" charset="-128"/>
                <a:ea typeface="メイリオ" panose="020B0604030504040204" pitchFamily="50" charset="-128"/>
              </a:rPr>
              <a:t>栄養成分表示ラベルをどう活用したら良いか分からない方</a:t>
            </a:r>
            <a:endParaRPr lang="en-US" altLang="ja-JP" sz="1100" b="1" dirty="0">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C94BB808-4636-4CBD-B99F-81BC419320D8}"/>
              </a:ext>
            </a:extLst>
          </p:cNvPr>
          <p:cNvSpPr/>
          <p:nvPr/>
        </p:nvSpPr>
        <p:spPr>
          <a:xfrm>
            <a:off x="4572000" y="5241142"/>
            <a:ext cx="3924300" cy="507831"/>
          </a:xfrm>
          <a:prstGeom prst="rect">
            <a:avLst/>
          </a:prstGeom>
        </p:spPr>
        <p:txBody>
          <a:bodyPr wrap="square" lIns="72000" tIns="0" rIns="0" bIns="0" anchor="t" anchorCtr="0">
            <a:spAutoFit/>
          </a:bodyPr>
          <a:lstStyle/>
          <a:p>
            <a:pPr>
              <a:lnSpc>
                <a:spcPct val="150000"/>
              </a:lnSpc>
              <a:buClr>
                <a:srgbClr val="009999"/>
              </a:buClr>
            </a:pPr>
            <a:r>
              <a:rPr lang="ja-JP" altLang="en-US" sz="2400" b="1" dirty="0">
                <a:solidFill>
                  <a:srgbClr val="FFC000"/>
                </a:solidFill>
                <a:latin typeface="メイリオ" panose="020B0604030504040204" pitchFamily="50" charset="-128"/>
                <a:ea typeface="メイリオ" panose="020B0604030504040204" pitchFamily="50" charset="-128"/>
              </a:rPr>
              <a:t>ぜひ参考にしてください！</a:t>
            </a:r>
            <a:endParaRPr lang="en-US" altLang="ja-JP" sz="2400" b="1" dirty="0">
              <a:solidFill>
                <a:srgbClr val="FFC000"/>
              </a:solidFill>
              <a:latin typeface="メイリオ" panose="020B0604030504040204" pitchFamily="50" charset="-128"/>
              <a:ea typeface="メイリオ" panose="020B0604030504040204" pitchFamily="50" charset="-128"/>
            </a:endParaRPr>
          </a:p>
        </p:txBody>
      </p:sp>
      <p:pic>
        <p:nvPicPr>
          <p:cNvPr id="4" name="図 3" descr="記号, ボックス, 座る, フロント が含まれている画像&#10;&#10;自動的に生成された説明">
            <a:extLst>
              <a:ext uri="{FF2B5EF4-FFF2-40B4-BE49-F238E27FC236}">
                <a16:creationId xmlns:a16="http://schemas.microsoft.com/office/drawing/2014/main" id="{6FDEA852-09DA-4FA3-A62B-4CF99AD55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962" y="3429000"/>
            <a:ext cx="2821297" cy="2821297"/>
          </a:xfrm>
          <a:prstGeom prst="rect">
            <a:avLst/>
          </a:prstGeom>
        </p:spPr>
      </p:pic>
    </p:spTree>
    <p:extLst>
      <p:ext uri="{BB962C8B-B14F-4D97-AF65-F5344CB8AC3E}">
        <p14:creationId xmlns:p14="http://schemas.microsoft.com/office/powerpoint/2010/main" val="3498005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94A026B7-BF4B-4BD5-9A0F-16F76E361686}"/>
              </a:ext>
            </a:extLst>
          </p:cNvPr>
          <p:cNvSpPr/>
          <p:nvPr/>
        </p:nvSpPr>
        <p:spPr>
          <a:xfrm>
            <a:off x="348231" y="1528683"/>
            <a:ext cx="3348000" cy="4749025"/>
          </a:xfrm>
          <a:prstGeom prst="roundRect">
            <a:avLst>
              <a:gd name="adj" fmla="val 5067"/>
            </a:avLst>
          </a:prstGeom>
          <a:noFill/>
          <a:ln w="381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D917252D-B69E-4896-A914-A8BE7BF0EB4E}"/>
              </a:ext>
            </a:extLst>
          </p:cNvPr>
          <p:cNvSpPr/>
          <p:nvPr/>
        </p:nvSpPr>
        <p:spPr>
          <a:xfrm>
            <a:off x="3950096" y="1528682"/>
            <a:ext cx="4860000" cy="4749025"/>
          </a:xfrm>
          <a:prstGeom prst="roundRect">
            <a:avLst>
              <a:gd name="adj" fmla="val 5067"/>
            </a:avLst>
          </a:prstGeom>
          <a:noFill/>
          <a:ln w="38100">
            <a:solidFill>
              <a:srgbClr val="049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49328564-F667-4890-AC94-C0D3EF0323CF}"/>
              </a:ext>
            </a:extLst>
          </p:cNvPr>
          <p:cNvSpPr/>
          <p:nvPr/>
        </p:nvSpPr>
        <p:spPr>
          <a:xfrm>
            <a:off x="444683" y="5159478"/>
            <a:ext cx="3168000" cy="1012058"/>
          </a:xfrm>
          <a:prstGeom prst="roundRect">
            <a:avLst>
              <a:gd name="adj" fmla="val 7648"/>
            </a:avLst>
          </a:prstGeom>
          <a:solidFill>
            <a:schemeClr val="bg1"/>
          </a:solidFill>
          <a:ln w="381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 name="スライド番号プレースホルダー 1">
            <a:extLst>
              <a:ext uri="{FF2B5EF4-FFF2-40B4-BE49-F238E27FC236}">
                <a16:creationId xmlns:a16="http://schemas.microsoft.com/office/drawing/2014/main" id="{0035E119-4613-4B0E-9C74-6FE4F087D343}"/>
              </a:ext>
            </a:extLst>
          </p:cNvPr>
          <p:cNvSpPr>
            <a:spLocks noGrp="1"/>
          </p:cNvSpPr>
          <p:nvPr>
            <p:ph type="sldNum" sz="quarter" idx="4"/>
          </p:nvPr>
        </p:nvSpPr>
        <p:spPr/>
        <p:txBody>
          <a:bodyPr/>
          <a:lstStyle/>
          <a:p>
            <a:fld id="{9FD83A67-C334-4EBD-BE04-EE2E4B494E79}" type="slidenum">
              <a:rPr lang="en-US" altLang="ja-JP" smtClean="0"/>
              <a:pPr/>
              <a:t>3</a:t>
            </a:fld>
            <a:endParaRPr lang="en-US" dirty="0"/>
          </a:p>
        </p:txBody>
      </p:sp>
      <p:sp>
        <p:nvSpPr>
          <p:cNvPr id="3" name="タイトル 2">
            <a:extLst>
              <a:ext uri="{FF2B5EF4-FFF2-40B4-BE49-F238E27FC236}">
                <a16:creationId xmlns:a16="http://schemas.microsoft.com/office/drawing/2014/main" id="{CCBBA35D-A736-4790-9A70-41DB908A78BD}"/>
              </a:ext>
            </a:extLst>
          </p:cNvPr>
          <p:cNvSpPr>
            <a:spLocks noGrp="1"/>
          </p:cNvSpPr>
          <p:nvPr>
            <p:ph type="title"/>
          </p:nvPr>
        </p:nvSpPr>
        <p:spPr/>
        <p:txBody>
          <a:bodyPr/>
          <a:lstStyle/>
          <a:p>
            <a:r>
              <a:rPr lang="ja-JP" altLang="en-US" dirty="0"/>
              <a:t>よくある組み合わせと注意ポイント</a:t>
            </a:r>
            <a:endParaRPr kumimoji="1" lang="ja-JP" altLang="en-US" dirty="0"/>
          </a:p>
        </p:txBody>
      </p:sp>
      <p:sp>
        <p:nvSpPr>
          <p:cNvPr id="5" name="コンテンツ プレースホルダー 1">
            <a:extLst>
              <a:ext uri="{FF2B5EF4-FFF2-40B4-BE49-F238E27FC236}">
                <a16:creationId xmlns:a16="http://schemas.microsoft.com/office/drawing/2014/main" id="{479B5088-777B-4350-9CCF-A7612DAA9F6E}"/>
              </a:ext>
            </a:extLst>
          </p:cNvPr>
          <p:cNvSpPr txBox="1">
            <a:spLocks/>
          </p:cNvSpPr>
          <p:nvPr/>
        </p:nvSpPr>
        <p:spPr>
          <a:xfrm>
            <a:off x="885825" y="1597728"/>
            <a:ext cx="2964833" cy="769557"/>
          </a:xfrm>
          <a:prstGeom prst="rect">
            <a:avLst/>
          </a:prstGeom>
        </p:spPr>
        <p:txBody>
          <a:bodyPr lIns="216000" tIns="10800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200" b="1" dirty="0">
                <a:latin typeface="+mn-ea"/>
              </a:rPr>
              <a:t>炭水化物に偏った</a:t>
            </a:r>
            <a:br>
              <a:rPr lang="en-US" altLang="ja-JP" sz="2200" b="1" dirty="0">
                <a:latin typeface="+mn-ea"/>
              </a:rPr>
            </a:br>
            <a:r>
              <a:rPr lang="ja-JP" altLang="en-US" sz="2200" b="1" dirty="0">
                <a:latin typeface="+mn-ea"/>
              </a:rPr>
              <a:t>組み合わせです！</a:t>
            </a:r>
            <a:br>
              <a:rPr lang="en-US" altLang="ja-JP" sz="2200" b="1" dirty="0">
                <a:latin typeface="+mn-ea"/>
              </a:rPr>
            </a:br>
            <a:endParaRPr lang="ja-JP" altLang="en-US" sz="2200" b="1" dirty="0">
              <a:latin typeface="+mn-ea"/>
            </a:endParaRPr>
          </a:p>
        </p:txBody>
      </p:sp>
      <p:sp>
        <p:nvSpPr>
          <p:cNvPr id="4" name="角丸四角形 10">
            <a:extLst>
              <a:ext uri="{FF2B5EF4-FFF2-40B4-BE49-F238E27FC236}">
                <a16:creationId xmlns:a16="http://schemas.microsoft.com/office/drawing/2014/main" id="{439710ED-C2B9-4751-8E72-46D95F9F64EA}"/>
              </a:ext>
            </a:extLst>
          </p:cNvPr>
          <p:cNvSpPr/>
          <p:nvPr/>
        </p:nvSpPr>
        <p:spPr>
          <a:xfrm>
            <a:off x="211518" y="1305360"/>
            <a:ext cx="673200" cy="504000"/>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0" rtlCol="0" anchor="ctr">
            <a:spAutoFit/>
          </a:bodyPr>
          <a:lstStyle/>
          <a:p>
            <a:pPr algn="ctr"/>
            <a:r>
              <a:rPr lang="en-US" altLang="ja-JP" sz="2800" b="1" dirty="0">
                <a:latin typeface="+mn-ea"/>
              </a:rPr>
              <a:t>NG</a:t>
            </a:r>
            <a:endParaRPr kumimoji="1" lang="ja-JP" altLang="en-US" sz="2800" b="1" dirty="0">
              <a:latin typeface="+mn-ea"/>
            </a:endParaRPr>
          </a:p>
        </p:txBody>
      </p:sp>
      <p:sp>
        <p:nvSpPr>
          <p:cNvPr id="8" name="コンテンツ プレースホルダー 1">
            <a:extLst>
              <a:ext uri="{FF2B5EF4-FFF2-40B4-BE49-F238E27FC236}">
                <a16:creationId xmlns:a16="http://schemas.microsoft.com/office/drawing/2014/main" id="{E98E0362-51A4-4597-8B86-D9543F752456}"/>
              </a:ext>
            </a:extLst>
          </p:cNvPr>
          <p:cNvSpPr txBox="1">
            <a:spLocks/>
          </p:cNvSpPr>
          <p:nvPr/>
        </p:nvSpPr>
        <p:spPr>
          <a:xfrm>
            <a:off x="290627" y="5471079"/>
            <a:ext cx="3276000" cy="769557"/>
          </a:xfrm>
          <a:prstGeom prst="rect">
            <a:avLst/>
          </a:prstGeom>
        </p:spPr>
        <p:txBody>
          <a:bodyPr lIns="216000" tIns="10800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6213" indent="-176213"/>
            <a:r>
              <a:rPr lang="ja-JP" altLang="en-US" sz="1600" dirty="0"/>
              <a:t>炭水化物を重ねて摂る</a:t>
            </a:r>
          </a:p>
          <a:p>
            <a:pPr marL="176213" indent="-176213"/>
            <a:r>
              <a:rPr lang="ja-JP" altLang="en-US" sz="1600" dirty="0"/>
              <a:t>野菜不足</a:t>
            </a:r>
            <a:br>
              <a:rPr lang="en-US" altLang="ja-JP" sz="1600" b="1" dirty="0">
                <a:latin typeface="+mn-ea"/>
              </a:rPr>
            </a:br>
            <a:endParaRPr lang="ja-JP" altLang="en-US" sz="1600" b="1" dirty="0">
              <a:latin typeface="+mn-ea"/>
            </a:endParaRPr>
          </a:p>
        </p:txBody>
      </p:sp>
      <p:sp>
        <p:nvSpPr>
          <p:cNvPr id="12" name="角丸四角形 10">
            <a:extLst>
              <a:ext uri="{FF2B5EF4-FFF2-40B4-BE49-F238E27FC236}">
                <a16:creationId xmlns:a16="http://schemas.microsoft.com/office/drawing/2014/main" id="{02DFC604-1B7A-41B3-BBCF-F93776C77A78}"/>
              </a:ext>
            </a:extLst>
          </p:cNvPr>
          <p:cNvSpPr/>
          <p:nvPr/>
        </p:nvSpPr>
        <p:spPr>
          <a:xfrm>
            <a:off x="3814892" y="1305360"/>
            <a:ext cx="674153" cy="504000"/>
          </a:xfrm>
          <a:prstGeom prst="roundRect">
            <a:avLst/>
          </a:prstGeom>
          <a:solidFill>
            <a:srgbClr val="0492EA"/>
          </a:solidFill>
          <a:ln>
            <a:solidFill>
              <a:srgbClr val="0492EA"/>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0" rtlCol="0" anchor="ctr">
            <a:spAutoFit/>
          </a:bodyPr>
          <a:lstStyle/>
          <a:p>
            <a:pPr algn="ctr"/>
            <a:r>
              <a:rPr kumimoji="1" lang="en-US" altLang="ja-JP" sz="2800" b="1" dirty="0">
                <a:latin typeface="+mn-ea"/>
              </a:rPr>
              <a:t>OK</a:t>
            </a:r>
            <a:endParaRPr kumimoji="1" lang="ja-JP" altLang="en-US" sz="2800" b="1" dirty="0">
              <a:latin typeface="+mn-ea"/>
            </a:endParaRPr>
          </a:p>
        </p:txBody>
      </p:sp>
      <p:sp>
        <p:nvSpPr>
          <p:cNvPr id="13" name="四角形: 角を丸くする 12">
            <a:extLst>
              <a:ext uri="{FF2B5EF4-FFF2-40B4-BE49-F238E27FC236}">
                <a16:creationId xmlns:a16="http://schemas.microsoft.com/office/drawing/2014/main" id="{641FB111-AF70-4E3B-8D54-25387C8071A0}"/>
              </a:ext>
            </a:extLst>
          </p:cNvPr>
          <p:cNvSpPr/>
          <p:nvPr/>
        </p:nvSpPr>
        <p:spPr>
          <a:xfrm>
            <a:off x="4087846" y="4594289"/>
            <a:ext cx="4608000" cy="1576351"/>
          </a:xfrm>
          <a:prstGeom prst="roundRect">
            <a:avLst>
              <a:gd name="adj" fmla="val 6570"/>
            </a:avLst>
          </a:prstGeom>
          <a:solidFill>
            <a:schemeClr val="bg1"/>
          </a:solidFill>
          <a:ln w="38100">
            <a:solidFill>
              <a:srgbClr val="049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コンテンツ プレースホルダー 1">
            <a:extLst>
              <a:ext uri="{FF2B5EF4-FFF2-40B4-BE49-F238E27FC236}">
                <a16:creationId xmlns:a16="http://schemas.microsoft.com/office/drawing/2014/main" id="{47B3CAE1-F2A1-459A-ADDD-7497C79FFD88}"/>
              </a:ext>
            </a:extLst>
          </p:cNvPr>
          <p:cNvSpPr txBox="1">
            <a:spLocks/>
          </p:cNvSpPr>
          <p:nvPr/>
        </p:nvSpPr>
        <p:spPr>
          <a:xfrm>
            <a:off x="3979521" y="4881702"/>
            <a:ext cx="4693936" cy="769557"/>
          </a:xfrm>
          <a:prstGeom prst="rect">
            <a:avLst/>
          </a:prstGeom>
          <a:noFill/>
          <a:ln>
            <a:noFill/>
          </a:ln>
        </p:spPr>
        <p:txBody>
          <a:bodyPr lIns="216000" tIns="108000" r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6213" indent="-176213"/>
            <a:r>
              <a:rPr lang="ja-JP" altLang="en-US" sz="1600" dirty="0"/>
              <a:t>食物繊維を意識して摂りましょう。</a:t>
            </a:r>
          </a:p>
          <a:p>
            <a:pPr marL="176213" indent="-176213"/>
            <a:r>
              <a:rPr lang="ja-JP" altLang="en-US" sz="1600" dirty="0"/>
              <a:t>炭水化物は重ねて摂らないようにしましょう。</a:t>
            </a:r>
          </a:p>
          <a:p>
            <a:pPr marL="625475" indent="-625475">
              <a:buNone/>
            </a:pPr>
            <a:r>
              <a:rPr lang="en-US" altLang="ja-JP" sz="1600" b="1" dirty="0">
                <a:solidFill>
                  <a:srgbClr val="0492EA"/>
                </a:solidFill>
              </a:rPr>
              <a:t>Why</a:t>
            </a:r>
            <a:r>
              <a:rPr lang="en-US" altLang="ja-JP" sz="1600" dirty="0"/>
              <a:t> : </a:t>
            </a:r>
            <a:r>
              <a:rPr lang="ja-JP" altLang="en-US" sz="1600" dirty="0"/>
              <a:t>野菜・海藻類に多く含まれる食物繊維は、　　血糖値上昇を抑える働きがあります。</a:t>
            </a:r>
            <a:br>
              <a:rPr lang="en-US" altLang="ja-JP" sz="1600" b="1" dirty="0">
                <a:latin typeface="+mn-ea"/>
              </a:rPr>
            </a:br>
            <a:endParaRPr lang="ja-JP" altLang="en-US" sz="1600" b="1" dirty="0">
              <a:latin typeface="+mn-ea"/>
            </a:endParaRPr>
          </a:p>
        </p:txBody>
      </p:sp>
      <p:sp>
        <p:nvSpPr>
          <p:cNvPr id="16" name="四角形: 上の 2 つの角を丸める 15">
            <a:extLst>
              <a:ext uri="{FF2B5EF4-FFF2-40B4-BE49-F238E27FC236}">
                <a16:creationId xmlns:a16="http://schemas.microsoft.com/office/drawing/2014/main" id="{BFF87D00-5E9B-4EA5-A7B9-E3E1AB0AA5AA}"/>
              </a:ext>
            </a:extLst>
          </p:cNvPr>
          <p:cNvSpPr/>
          <p:nvPr/>
        </p:nvSpPr>
        <p:spPr>
          <a:xfrm>
            <a:off x="444684" y="5159478"/>
            <a:ext cx="3168000" cy="360000"/>
          </a:xfrm>
          <a:prstGeom prst="round2SameRect">
            <a:avLst>
              <a:gd name="adj1" fmla="val 20134"/>
              <a:gd name="adj2" fmla="val 0"/>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ここが問題！</a:t>
            </a:r>
          </a:p>
        </p:txBody>
      </p:sp>
      <p:sp>
        <p:nvSpPr>
          <p:cNvPr id="17" name="四角形: 上の 2 つの角を丸める 16">
            <a:extLst>
              <a:ext uri="{FF2B5EF4-FFF2-40B4-BE49-F238E27FC236}">
                <a16:creationId xmlns:a16="http://schemas.microsoft.com/office/drawing/2014/main" id="{F43ABD50-1738-4E15-B10D-A72091631F3B}"/>
              </a:ext>
            </a:extLst>
          </p:cNvPr>
          <p:cNvSpPr/>
          <p:nvPr/>
        </p:nvSpPr>
        <p:spPr>
          <a:xfrm>
            <a:off x="4076096" y="4582350"/>
            <a:ext cx="4608000" cy="360000"/>
          </a:xfrm>
          <a:prstGeom prst="round2SameRect">
            <a:avLst>
              <a:gd name="adj1" fmla="val 20134"/>
              <a:gd name="adj2" fmla="val 0"/>
            </a:avLst>
          </a:prstGeom>
          <a:solidFill>
            <a:srgbClr val="049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ポイント！</a:t>
            </a:r>
          </a:p>
        </p:txBody>
      </p:sp>
      <p:pic>
        <p:nvPicPr>
          <p:cNvPr id="9" name="図 8" descr="皿の上にあるケーキ&#10;&#10;自動的に生成された説明">
            <a:extLst>
              <a:ext uri="{FF2B5EF4-FFF2-40B4-BE49-F238E27FC236}">
                <a16:creationId xmlns:a16="http://schemas.microsoft.com/office/drawing/2014/main" id="{69877798-E6D1-4028-9D97-CFF988B09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684" y="3225492"/>
            <a:ext cx="1673210" cy="1673210"/>
          </a:xfrm>
          <a:prstGeom prst="rect">
            <a:avLst/>
          </a:prstGeom>
        </p:spPr>
      </p:pic>
      <p:pic>
        <p:nvPicPr>
          <p:cNvPr id="18" name="図 17" descr="カップ, テーブル, コーヒー, 座る が含まれている画像&#10;&#10;自動的に生成された説明">
            <a:extLst>
              <a:ext uri="{FF2B5EF4-FFF2-40B4-BE49-F238E27FC236}">
                <a16:creationId xmlns:a16="http://schemas.microsoft.com/office/drawing/2014/main" id="{B5569633-DD74-4649-9793-4CEA9CB4F8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4758" y="2187720"/>
            <a:ext cx="1840994" cy="1840994"/>
          </a:xfrm>
          <a:prstGeom prst="rect">
            <a:avLst/>
          </a:prstGeom>
        </p:spPr>
      </p:pic>
      <p:pic>
        <p:nvPicPr>
          <p:cNvPr id="20" name="図 19" descr="テーブルの上のケーキとアイスクリーム&#10;&#10;自動的に生成された説明">
            <a:extLst>
              <a:ext uri="{FF2B5EF4-FFF2-40B4-BE49-F238E27FC236}">
                <a16:creationId xmlns:a16="http://schemas.microsoft.com/office/drawing/2014/main" id="{8A77618A-F1D5-40D8-8A5E-A1D083B7DF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2798" y="1988164"/>
            <a:ext cx="1922336" cy="1922336"/>
          </a:xfrm>
          <a:prstGeom prst="rect">
            <a:avLst/>
          </a:prstGeom>
        </p:spPr>
      </p:pic>
      <p:pic>
        <p:nvPicPr>
          <p:cNvPr id="22" name="図 21" descr="テーブル, 時計, 座る, 食品 が含まれている画像&#10;&#10;自動的に生成された説明">
            <a:extLst>
              <a:ext uri="{FF2B5EF4-FFF2-40B4-BE49-F238E27FC236}">
                <a16:creationId xmlns:a16="http://schemas.microsoft.com/office/drawing/2014/main" id="{824318D9-DEC4-488C-80DB-E3077A1BC3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214" y="3044866"/>
            <a:ext cx="1251924" cy="1251924"/>
          </a:xfrm>
          <a:prstGeom prst="rect">
            <a:avLst/>
          </a:prstGeom>
        </p:spPr>
      </p:pic>
      <p:pic>
        <p:nvPicPr>
          <p:cNvPr id="24" name="図 23" descr="皿, テーブル, 食品, ボウル が含まれている画像&#10;&#10;自動的に生成された説明">
            <a:extLst>
              <a:ext uri="{FF2B5EF4-FFF2-40B4-BE49-F238E27FC236}">
                <a16:creationId xmlns:a16="http://schemas.microsoft.com/office/drawing/2014/main" id="{B1396F20-7C42-4388-9864-E67C14D5BF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9388" y="2211139"/>
            <a:ext cx="1293116" cy="1293116"/>
          </a:xfrm>
          <a:prstGeom prst="rect">
            <a:avLst/>
          </a:prstGeom>
        </p:spPr>
      </p:pic>
      <p:pic>
        <p:nvPicPr>
          <p:cNvPr id="26" name="図 25" descr="皿の上の食べ物&#10;&#10;自動的に生成された説明">
            <a:extLst>
              <a:ext uri="{FF2B5EF4-FFF2-40B4-BE49-F238E27FC236}">
                <a16:creationId xmlns:a16="http://schemas.microsoft.com/office/drawing/2014/main" id="{FA2A607D-2313-4CB7-A1D4-B30B90770A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7760" y="3035091"/>
            <a:ext cx="1419377" cy="1419377"/>
          </a:xfrm>
          <a:prstGeom prst="rect">
            <a:avLst/>
          </a:prstGeom>
        </p:spPr>
      </p:pic>
      <p:sp>
        <p:nvSpPr>
          <p:cNvPr id="27" name="コンテンツ プレースホルダー 1">
            <a:extLst>
              <a:ext uri="{FF2B5EF4-FFF2-40B4-BE49-F238E27FC236}">
                <a16:creationId xmlns:a16="http://schemas.microsoft.com/office/drawing/2014/main" id="{68F305AE-6AA7-4D5E-9AED-F13DC72D5612}"/>
              </a:ext>
            </a:extLst>
          </p:cNvPr>
          <p:cNvSpPr txBox="1">
            <a:spLocks/>
          </p:cNvSpPr>
          <p:nvPr/>
        </p:nvSpPr>
        <p:spPr>
          <a:xfrm>
            <a:off x="4477618" y="1591519"/>
            <a:ext cx="3453393" cy="769557"/>
          </a:xfrm>
          <a:prstGeom prst="rect">
            <a:avLst/>
          </a:prstGeom>
        </p:spPr>
        <p:txBody>
          <a:bodyPr lIns="216000" tIns="10800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200" b="1" dirty="0">
                <a:latin typeface="+mn-ea"/>
              </a:rPr>
              <a:t>糖質と食物繊維は一緒に摂ること！</a:t>
            </a:r>
          </a:p>
        </p:txBody>
      </p:sp>
      <p:sp>
        <p:nvSpPr>
          <p:cNvPr id="23" name="コンテンツ プレースホルダー 1">
            <a:extLst>
              <a:ext uri="{FF2B5EF4-FFF2-40B4-BE49-F238E27FC236}">
                <a16:creationId xmlns:a16="http://schemas.microsoft.com/office/drawing/2014/main" id="{9A4AFC1C-E8F6-4061-A5A2-DC51DF3798E0}"/>
              </a:ext>
            </a:extLst>
          </p:cNvPr>
          <p:cNvSpPr txBox="1">
            <a:spLocks/>
          </p:cNvSpPr>
          <p:nvPr/>
        </p:nvSpPr>
        <p:spPr>
          <a:xfrm>
            <a:off x="543691" y="4641026"/>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600" dirty="0">
                <a:latin typeface="+mn-ea"/>
              </a:rPr>
              <a:t>おにぎり</a:t>
            </a:r>
            <a:r>
              <a:rPr lang="en-US" altLang="ja-JP" sz="1600" dirty="0">
                <a:latin typeface="+mn-ea"/>
              </a:rPr>
              <a:t>2</a:t>
            </a:r>
            <a:r>
              <a:rPr lang="ja-JP" altLang="en-US" sz="1600" dirty="0">
                <a:latin typeface="+mn-ea"/>
              </a:rPr>
              <a:t>個</a:t>
            </a:r>
          </a:p>
        </p:txBody>
      </p:sp>
      <p:sp>
        <p:nvSpPr>
          <p:cNvPr id="25" name="コンテンツ プレースホルダー 1">
            <a:extLst>
              <a:ext uri="{FF2B5EF4-FFF2-40B4-BE49-F238E27FC236}">
                <a16:creationId xmlns:a16="http://schemas.microsoft.com/office/drawing/2014/main" id="{CA007776-4275-41EA-A071-018343B5CA90}"/>
              </a:ext>
            </a:extLst>
          </p:cNvPr>
          <p:cNvSpPr txBox="1">
            <a:spLocks/>
          </p:cNvSpPr>
          <p:nvPr/>
        </p:nvSpPr>
        <p:spPr>
          <a:xfrm>
            <a:off x="2113034" y="3641193"/>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600" dirty="0">
                <a:latin typeface="+mn-ea"/>
              </a:rPr>
              <a:t>そば</a:t>
            </a:r>
          </a:p>
        </p:txBody>
      </p:sp>
      <p:sp>
        <p:nvSpPr>
          <p:cNvPr id="6" name="矢印: 右 5">
            <a:extLst>
              <a:ext uri="{FF2B5EF4-FFF2-40B4-BE49-F238E27FC236}">
                <a16:creationId xmlns:a16="http://schemas.microsoft.com/office/drawing/2014/main" id="{DDD2FEA8-FB8C-4DBD-8B21-DBBA8DDF2459}"/>
              </a:ext>
            </a:extLst>
          </p:cNvPr>
          <p:cNvSpPr/>
          <p:nvPr/>
        </p:nvSpPr>
        <p:spPr>
          <a:xfrm>
            <a:off x="3688892" y="3543195"/>
            <a:ext cx="252000" cy="720000"/>
          </a:xfrm>
          <a:prstGeom prst="right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コンテンツ プレースホルダー 1">
            <a:extLst>
              <a:ext uri="{FF2B5EF4-FFF2-40B4-BE49-F238E27FC236}">
                <a16:creationId xmlns:a16="http://schemas.microsoft.com/office/drawing/2014/main" id="{4B43EF69-C0FE-412F-8FAD-79306485E237}"/>
              </a:ext>
            </a:extLst>
          </p:cNvPr>
          <p:cNvSpPr txBox="1">
            <a:spLocks/>
          </p:cNvSpPr>
          <p:nvPr/>
        </p:nvSpPr>
        <p:spPr>
          <a:xfrm>
            <a:off x="3792684" y="3354317"/>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600" dirty="0">
                <a:latin typeface="+mn-ea"/>
              </a:rPr>
              <a:t>おにぎり</a:t>
            </a:r>
            <a:br>
              <a:rPr lang="en-US" altLang="ja-JP" sz="1600" dirty="0">
                <a:latin typeface="+mn-ea"/>
              </a:rPr>
            </a:br>
            <a:r>
              <a:rPr lang="en-US" altLang="ja-JP" sz="1600" dirty="0">
                <a:latin typeface="+mn-ea"/>
              </a:rPr>
              <a:t>2</a:t>
            </a:r>
            <a:r>
              <a:rPr lang="ja-JP" altLang="en-US" sz="1600" dirty="0">
                <a:latin typeface="+mn-ea"/>
              </a:rPr>
              <a:t>個</a:t>
            </a:r>
          </a:p>
        </p:txBody>
      </p:sp>
      <p:sp>
        <p:nvSpPr>
          <p:cNvPr id="29" name="コンテンツ プレースホルダー 1">
            <a:extLst>
              <a:ext uri="{FF2B5EF4-FFF2-40B4-BE49-F238E27FC236}">
                <a16:creationId xmlns:a16="http://schemas.microsoft.com/office/drawing/2014/main" id="{678003D4-206B-45F5-8C9F-9B0E465EDF4E}"/>
              </a:ext>
            </a:extLst>
          </p:cNvPr>
          <p:cNvSpPr txBox="1">
            <a:spLocks/>
          </p:cNvSpPr>
          <p:nvPr/>
        </p:nvSpPr>
        <p:spPr>
          <a:xfrm>
            <a:off x="5212111" y="4136085"/>
            <a:ext cx="1670130" cy="160957"/>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600" dirty="0">
                <a:latin typeface="+mn-ea"/>
              </a:rPr>
              <a:t>フレッシュサラダ</a:t>
            </a:r>
          </a:p>
        </p:txBody>
      </p:sp>
      <p:sp>
        <p:nvSpPr>
          <p:cNvPr id="30" name="コンテンツ プレースホルダー 1">
            <a:extLst>
              <a:ext uri="{FF2B5EF4-FFF2-40B4-BE49-F238E27FC236}">
                <a16:creationId xmlns:a16="http://schemas.microsoft.com/office/drawing/2014/main" id="{52343B64-00C3-462A-9DE4-68B91B9918A7}"/>
              </a:ext>
            </a:extLst>
          </p:cNvPr>
          <p:cNvSpPr txBox="1">
            <a:spLocks/>
          </p:cNvSpPr>
          <p:nvPr/>
        </p:nvSpPr>
        <p:spPr>
          <a:xfrm>
            <a:off x="7232383" y="4136307"/>
            <a:ext cx="1670130" cy="160957"/>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600" dirty="0">
                <a:latin typeface="+mn-ea"/>
              </a:rPr>
              <a:t>冷奴</a:t>
            </a:r>
          </a:p>
        </p:txBody>
      </p:sp>
      <p:sp>
        <p:nvSpPr>
          <p:cNvPr id="31" name="コンテンツ プレースホルダー 1">
            <a:extLst>
              <a:ext uri="{FF2B5EF4-FFF2-40B4-BE49-F238E27FC236}">
                <a16:creationId xmlns:a16="http://schemas.microsoft.com/office/drawing/2014/main" id="{90DAC3DC-FDF3-4858-B22F-F993E1511FB3}"/>
              </a:ext>
            </a:extLst>
          </p:cNvPr>
          <p:cNvSpPr txBox="1">
            <a:spLocks/>
          </p:cNvSpPr>
          <p:nvPr/>
        </p:nvSpPr>
        <p:spPr>
          <a:xfrm>
            <a:off x="6260881" y="3316928"/>
            <a:ext cx="1670130" cy="160957"/>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600" dirty="0">
                <a:latin typeface="+mn-ea"/>
              </a:rPr>
              <a:t>ひじき煮</a:t>
            </a:r>
          </a:p>
        </p:txBody>
      </p:sp>
    </p:spTree>
    <p:extLst>
      <p:ext uri="{BB962C8B-B14F-4D97-AF65-F5344CB8AC3E}">
        <p14:creationId xmlns:p14="http://schemas.microsoft.com/office/powerpoint/2010/main" val="173334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descr="皿の上にあるサラダ&#10;&#10;自動的に生成された説明">
            <a:extLst>
              <a:ext uri="{FF2B5EF4-FFF2-40B4-BE49-F238E27FC236}">
                <a16:creationId xmlns:a16="http://schemas.microsoft.com/office/drawing/2014/main" id="{25621688-10D8-4CFD-AF7E-41EE946E2F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164" y="3174755"/>
            <a:ext cx="1445331" cy="1445331"/>
          </a:xfrm>
          <a:prstGeom prst="rect">
            <a:avLst/>
          </a:prstGeom>
        </p:spPr>
      </p:pic>
      <p:sp>
        <p:nvSpPr>
          <p:cNvPr id="7" name="四角形: 角を丸くする 6">
            <a:extLst>
              <a:ext uri="{FF2B5EF4-FFF2-40B4-BE49-F238E27FC236}">
                <a16:creationId xmlns:a16="http://schemas.microsoft.com/office/drawing/2014/main" id="{94A026B7-BF4B-4BD5-9A0F-16F76E361686}"/>
              </a:ext>
            </a:extLst>
          </p:cNvPr>
          <p:cNvSpPr/>
          <p:nvPr/>
        </p:nvSpPr>
        <p:spPr>
          <a:xfrm>
            <a:off x="348231" y="1528683"/>
            <a:ext cx="3348000" cy="4749025"/>
          </a:xfrm>
          <a:prstGeom prst="roundRect">
            <a:avLst>
              <a:gd name="adj" fmla="val 5067"/>
            </a:avLst>
          </a:prstGeom>
          <a:noFill/>
          <a:ln w="381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D917252D-B69E-4896-A914-A8BE7BF0EB4E}"/>
              </a:ext>
            </a:extLst>
          </p:cNvPr>
          <p:cNvSpPr/>
          <p:nvPr/>
        </p:nvSpPr>
        <p:spPr>
          <a:xfrm>
            <a:off x="3950096" y="1528682"/>
            <a:ext cx="4860000" cy="4749025"/>
          </a:xfrm>
          <a:prstGeom prst="roundRect">
            <a:avLst>
              <a:gd name="adj" fmla="val 5067"/>
            </a:avLst>
          </a:prstGeom>
          <a:noFill/>
          <a:ln w="38100">
            <a:solidFill>
              <a:srgbClr val="049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49328564-F667-4890-AC94-C0D3EF0323CF}"/>
              </a:ext>
            </a:extLst>
          </p:cNvPr>
          <p:cNvSpPr/>
          <p:nvPr/>
        </p:nvSpPr>
        <p:spPr>
          <a:xfrm>
            <a:off x="444683" y="4925097"/>
            <a:ext cx="3168000" cy="1246439"/>
          </a:xfrm>
          <a:prstGeom prst="roundRect">
            <a:avLst>
              <a:gd name="adj" fmla="val 7648"/>
            </a:avLst>
          </a:prstGeom>
          <a:solidFill>
            <a:schemeClr val="bg1"/>
          </a:solidFill>
          <a:ln w="381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 name="スライド番号プレースホルダー 1">
            <a:extLst>
              <a:ext uri="{FF2B5EF4-FFF2-40B4-BE49-F238E27FC236}">
                <a16:creationId xmlns:a16="http://schemas.microsoft.com/office/drawing/2014/main" id="{0035E119-4613-4B0E-9C74-6FE4F087D343}"/>
              </a:ext>
            </a:extLst>
          </p:cNvPr>
          <p:cNvSpPr>
            <a:spLocks noGrp="1"/>
          </p:cNvSpPr>
          <p:nvPr>
            <p:ph type="sldNum" sz="quarter" idx="4"/>
          </p:nvPr>
        </p:nvSpPr>
        <p:spPr/>
        <p:txBody>
          <a:bodyPr/>
          <a:lstStyle/>
          <a:p>
            <a:fld id="{9FD83A67-C334-4EBD-BE04-EE2E4B494E79}" type="slidenum">
              <a:rPr lang="en-US" altLang="ja-JP" smtClean="0"/>
              <a:pPr/>
              <a:t>4</a:t>
            </a:fld>
            <a:endParaRPr lang="en-US" dirty="0"/>
          </a:p>
        </p:txBody>
      </p:sp>
      <p:sp>
        <p:nvSpPr>
          <p:cNvPr id="3" name="タイトル 2">
            <a:extLst>
              <a:ext uri="{FF2B5EF4-FFF2-40B4-BE49-F238E27FC236}">
                <a16:creationId xmlns:a16="http://schemas.microsoft.com/office/drawing/2014/main" id="{CCBBA35D-A736-4790-9A70-41DB908A78BD}"/>
              </a:ext>
            </a:extLst>
          </p:cNvPr>
          <p:cNvSpPr>
            <a:spLocks noGrp="1"/>
          </p:cNvSpPr>
          <p:nvPr>
            <p:ph type="title"/>
          </p:nvPr>
        </p:nvSpPr>
        <p:spPr/>
        <p:txBody>
          <a:bodyPr/>
          <a:lstStyle/>
          <a:p>
            <a:r>
              <a:rPr lang="ja-JP" altLang="en-US" dirty="0"/>
              <a:t>よくある組み合わせと注意ポイント</a:t>
            </a:r>
            <a:endParaRPr kumimoji="1" lang="ja-JP" altLang="en-US" dirty="0"/>
          </a:p>
        </p:txBody>
      </p:sp>
      <p:sp>
        <p:nvSpPr>
          <p:cNvPr id="5" name="コンテンツ プレースホルダー 1">
            <a:extLst>
              <a:ext uri="{FF2B5EF4-FFF2-40B4-BE49-F238E27FC236}">
                <a16:creationId xmlns:a16="http://schemas.microsoft.com/office/drawing/2014/main" id="{479B5088-777B-4350-9CCF-A7612DAA9F6E}"/>
              </a:ext>
            </a:extLst>
          </p:cNvPr>
          <p:cNvSpPr txBox="1">
            <a:spLocks/>
          </p:cNvSpPr>
          <p:nvPr/>
        </p:nvSpPr>
        <p:spPr>
          <a:xfrm>
            <a:off x="885825" y="1597728"/>
            <a:ext cx="2964833" cy="769557"/>
          </a:xfrm>
          <a:prstGeom prst="rect">
            <a:avLst/>
          </a:prstGeom>
        </p:spPr>
        <p:txBody>
          <a:bodyPr lIns="216000" tIns="10800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200" b="1" dirty="0">
                <a:latin typeface="+mn-ea"/>
              </a:rPr>
              <a:t>糖質に偏った</a:t>
            </a:r>
            <a:br>
              <a:rPr lang="en-US" altLang="ja-JP" sz="2200" b="1" dirty="0">
                <a:latin typeface="+mn-ea"/>
              </a:rPr>
            </a:br>
            <a:r>
              <a:rPr lang="ja-JP" altLang="en-US" sz="2200" b="1" dirty="0">
                <a:latin typeface="+mn-ea"/>
              </a:rPr>
              <a:t>組み合わせです！</a:t>
            </a:r>
          </a:p>
        </p:txBody>
      </p:sp>
      <p:sp>
        <p:nvSpPr>
          <p:cNvPr id="8" name="コンテンツ プレースホルダー 1">
            <a:extLst>
              <a:ext uri="{FF2B5EF4-FFF2-40B4-BE49-F238E27FC236}">
                <a16:creationId xmlns:a16="http://schemas.microsoft.com/office/drawing/2014/main" id="{E98E0362-51A4-4597-8B86-D9543F752456}"/>
              </a:ext>
            </a:extLst>
          </p:cNvPr>
          <p:cNvSpPr txBox="1">
            <a:spLocks/>
          </p:cNvSpPr>
          <p:nvPr/>
        </p:nvSpPr>
        <p:spPr>
          <a:xfrm>
            <a:off x="310130" y="5211269"/>
            <a:ext cx="3348000" cy="769557"/>
          </a:xfrm>
          <a:prstGeom prst="rect">
            <a:avLst/>
          </a:prstGeom>
        </p:spPr>
        <p:txBody>
          <a:bodyPr lIns="216000" tIns="10800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6213" indent="-176213"/>
            <a:r>
              <a:rPr lang="ja-JP" altLang="en-US" sz="1600" dirty="0"/>
              <a:t>菓子パンは主食ではなく嗜好品</a:t>
            </a:r>
          </a:p>
          <a:p>
            <a:pPr marL="176213" indent="-176213"/>
            <a:r>
              <a:rPr lang="ja-JP" altLang="en-US" sz="1600" dirty="0"/>
              <a:t>糖質の摂取量が多い</a:t>
            </a:r>
          </a:p>
          <a:p>
            <a:pPr marL="176213" indent="-176213"/>
            <a:r>
              <a:rPr lang="ja-JP" altLang="en-US" sz="1600" dirty="0"/>
              <a:t>ジュースは血糖が急上昇します</a:t>
            </a:r>
            <a:br>
              <a:rPr lang="en-US" altLang="ja-JP" sz="1600" b="1" dirty="0">
                <a:latin typeface="+mn-ea"/>
              </a:rPr>
            </a:br>
            <a:endParaRPr lang="ja-JP" altLang="en-US" sz="1600" b="1" dirty="0">
              <a:latin typeface="+mn-ea"/>
            </a:endParaRPr>
          </a:p>
        </p:txBody>
      </p:sp>
      <p:sp>
        <p:nvSpPr>
          <p:cNvPr id="13" name="四角形: 角を丸くする 12">
            <a:extLst>
              <a:ext uri="{FF2B5EF4-FFF2-40B4-BE49-F238E27FC236}">
                <a16:creationId xmlns:a16="http://schemas.microsoft.com/office/drawing/2014/main" id="{641FB111-AF70-4E3B-8D54-25387C8071A0}"/>
              </a:ext>
            </a:extLst>
          </p:cNvPr>
          <p:cNvSpPr/>
          <p:nvPr/>
        </p:nvSpPr>
        <p:spPr>
          <a:xfrm>
            <a:off x="4087846" y="4661749"/>
            <a:ext cx="4608000" cy="1508892"/>
          </a:xfrm>
          <a:prstGeom prst="roundRect">
            <a:avLst>
              <a:gd name="adj" fmla="val 6393"/>
            </a:avLst>
          </a:prstGeom>
          <a:solidFill>
            <a:schemeClr val="bg1"/>
          </a:solidFill>
          <a:ln w="38100">
            <a:solidFill>
              <a:srgbClr val="049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コンテンツ プレースホルダー 1">
            <a:extLst>
              <a:ext uri="{FF2B5EF4-FFF2-40B4-BE49-F238E27FC236}">
                <a16:creationId xmlns:a16="http://schemas.microsoft.com/office/drawing/2014/main" id="{47B3CAE1-F2A1-459A-ADDD-7497C79FFD88}"/>
              </a:ext>
            </a:extLst>
          </p:cNvPr>
          <p:cNvSpPr txBox="1">
            <a:spLocks/>
          </p:cNvSpPr>
          <p:nvPr/>
        </p:nvSpPr>
        <p:spPr>
          <a:xfrm>
            <a:off x="3979521" y="4959862"/>
            <a:ext cx="4693936" cy="769557"/>
          </a:xfrm>
          <a:prstGeom prst="rect">
            <a:avLst/>
          </a:prstGeom>
          <a:noFill/>
          <a:ln>
            <a:noFill/>
          </a:ln>
        </p:spPr>
        <p:txBody>
          <a:bodyPr lIns="216000" tIns="108000" r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6213" indent="-176213"/>
            <a:r>
              <a:rPr lang="ja-JP" altLang="en-US" sz="1600" dirty="0"/>
              <a:t>菓子パンはサンドイッチにかえましょう。</a:t>
            </a:r>
          </a:p>
          <a:p>
            <a:pPr marL="176213" indent="-176213"/>
            <a:r>
              <a:rPr lang="ja-JP" altLang="en-US" sz="1600" dirty="0"/>
              <a:t>野菜やたんぱく質を組み合わせましょう。</a:t>
            </a:r>
          </a:p>
          <a:p>
            <a:pPr marL="628650" indent="-628650">
              <a:buNone/>
            </a:pPr>
            <a:r>
              <a:rPr lang="en-US" altLang="ja-JP" sz="1600" b="1" dirty="0">
                <a:solidFill>
                  <a:srgbClr val="0492EA"/>
                </a:solidFill>
              </a:rPr>
              <a:t>Why</a:t>
            </a:r>
            <a:r>
              <a:rPr lang="en-US" altLang="ja-JP" sz="1600" dirty="0"/>
              <a:t> : </a:t>
            </a:r>
            <a:r>
              <a:rPr lang="ja-JP" altLang="en-US" sz="1600" dirty="0"/>
              <a:t>野菜やたんぱく質は、糖質による</a:t>
            </a:r>
            <a:br>
              <a:rPr lang="ja-JP" altLang="en-US" sz="1600" dirty="0"/>
            </a:br>
            <a:r>
              <a:rPr lang="ja-JP" altLang="en-US" sz="1600" dirty="0"/>
              <a:t>血糖値の上昇を緩やかにします。</a:t>
            </a:r>
            <a:br>
              <a:rPr lang="en-US" altLang="ja-JP" sz="1600" b="1" dirty="0">
                <a:latin typeface="+mn-ea"/>
              </a:rPr>
            </a:br>
            <a:endParaRPr lang="ja-JP" altLang="en-US" sz="1600" b="1" dirty="0">
              <a:latin typeface="+mn-ea"/>
            </a:endParaRPr>
          </a:p>
        </p:txBody>
      </p:sp>
      <p:sp>
        <p:nvSpPr>
          <p:cNvPr id="16" name="四角形: 上の 2 つの角を丸める 15">
            <a:extLst>
              <a:ext uri="{FF2B5EF4-FFF2-40B4-BE49-F238E27FC236}">
                <a16:creationId xmlns:a16="http://schemas.microsoft.com/office/drawing/2014/main" id="{BFF87D00-5E9B-4EA5-A7B9-E3E1AB0AA5AA}"/>
              </a:ext>
            </a:extLst>
          </p:cNvPr>
          <p:cNvSpPr/>
          <p:nvPr/>
        </p:nvSpPr>
        <p:spPr>
          <a:xfrm>
            <a:off x="444684" y="4925097"/>
            <a:ext cx="3168000" cy="360000"/>
          </a:xfrm>
          <a:prstGeom prst="round2SameRect">
            <a:avLst>
              <a:gd name="adj1" fmla="val 20134"/>
              <a:gd name="adj2" fmla="val 0"/>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ここが問題！</a:t>
            </a:r>
          </a:p>
        </p:txBody>
      </p:sp>
      <p:sp>
        <p:nvSpPr>
          <p:cNvPr id="17" name="四角形: 上の 2 つの角を丸める 16">
            <a:extLst>
              <a:ext uri="{FF2B5EF4-FFF2-40B4-BE49-F238E27FC236}">
                <a16:creationId xmlns:a16="http://schemas.microsoft.com/office/drawing/2014/main" id="{F43ABD50-1738-4E15-B10D-A72091631F3B}"/>
              </a:ext>
            </a:extLst>
          </p:cNvPr>
          <p:cNvSpPr/>
          <p:nvPr/>
        </p:nvSpPr>
        <p:spPr>
          <a:xfrm>
            <a:off x="4076096" y="4661749"/>
            <a:ext cx="4608000" cy="360000"/>
          </a:xfrm>
          <a:prstGeom prst="round2SameRect">
            <a:avLst>
              <a:gd name="adj1" fmla="val 20134"/>
              <a:gd name="adj2" fmla="val 0"/>
            </a:avLst>
          </a:prstGeom>
          <a:solidFill>
            <a:srgbClr val="049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ポイント！</a:t>
            </a:r>
          </a:p>
        </p:txBody>
      </p:sp>
      <p:pic>
        <p:nvPicPr>
          <p:cNvPr id="24" name="図 23" descr="皿, テーブル, 食品, ボウル が含まれている画像&#10;&#10;自動的に生成された説明">
            <a:extLst>
              <a:ext uri="{FF2B5EF4-FFF2-40B4-BE49-F238E27FC236}">
                <a16:creationId xmlns:a16="http://schemas.microsoft.com/office/drawing/2014/main" id="{B1396F20-7C42-4388-9864-E67C14D5BF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0421" y="2211139"/>
            <a:ext cx="1293116" cy="1293116"/>
          </a:xfrm>
          <a:prstGeom prst="rect">
            <a:avLst/>
          </a:prstGeom>
        </p:spPr>
      </p:pic>
      <p:sp>
        <p:nvSpPr>
          <p:cNvPr id="27" name="コンテンツ プレースホルダー 1">
            <a:extLst>
              <a:ext uri="{FF2B5EF4-FFF2-40B4-BE49-F238E27FC236}">
                <a16:creationId xmlns:a16="http://schemas.microsoft.com/office/drawing/2014/main" id="{68F305AE-6AA7-4D5E-9AED-F13DC72D5612}"/>
              </a:ext>
            </a:extLst>
          </p:cNvPr>
          <p:cNvSpPr txBox="1">
            <a:spLocks/>
          </p:cNvSpPr>
          <p:nvPr/>
        </p:nvSpPr>
        <p:spPr>
          <a:xfrm>
            <a:off x="5013966" y="1591519"/>
            <a:ext cx="3589830" cy="769557"/>
          </a:xfrm>
          <a:prstGeom prst="rect">
            <a:avLst/>
          </a:prstGeom>
        </p:spPr>
        <p:txBody>
          <a:bodyPr lIns="216000" tIns="10800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200" b="1" dirty="0">
                <a:latin typeface="+mn-ea"/>
              </a:rPr>
              <a:t>炭水化物・糖質を摂り</a:t>
            </a:r>
            <a:br>
              <a:rPr lang="en-US" altLang="ja-JP" sz="2200" b="1" dirty="0">
                <a:latin typeface="+mn-ea"/>
              </a:rPr>
            </a:br>
            <a:r>
              <a:rPr lang="ja-JP" altLang="en-US" sz="2200" b="1" dirty="0">
                <a:latin typeface="+mn-ea"/>
              </a:rPr>
              <a:t>過ぎない！</a:t>
            </a:r>
          </a:p>
        </p:txBody>
      </p:sp>
      <p:sp>
        <p:nvSpPr>
          <p:cNvPr id="23" name="コンテンツ プレースホルダー 1">
            <a:extLst>
              <a:ext uri="{FF2B5EF4-FFF2-40B4-BE49-F238E27FC236}">
                <a16:creationId xmlns:a16="http://schemas.microsoft.com/office/drawing/2014/main" id="{9A4AFC1C-E8F6-4061-A5A2-DC51DF3798E0}"/>
              </a:ext>
            </a:extLst>
          </p:cNvPr>
          <p:cNvSpPr txBox="1">
            <a:spLocks/>
          </p:cNvSpPr>
          <p:nvPr/>
        </p:nvSpPr>
        <p:spPr>
          <a:xfrm>
            <a:off x="566620" y="4352688"/>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600" dirty="0">
                <a:latin typeface="+mn-ea"/>
              </a:rPr>
              <a:t>菓子パン２個</a:t>
            </a:r>
          </a:p>
        </p:txBody>
      </p:sp>
      <p:sp>
        <p:nvSpPr>
          <p:cNvPr id="25" name="コンテンツ プレースホルダー 1">
            <a:extLst>
              <a:ext uri="{FF2B5EF4-FFF2-40B4-BE49-F238E27FC236}">
                <a16:creationId xmlns:a16="http://schemas.microsoft.com/office/drawing/2014/main" id="{CA007776-4275-41EA-A071-018343B5CA90}"/>
              </a:ext>
            </a:extLst>
          </p:cNvPr>
          <p:cNvSpPr txBox="1">
            <a:spLocks/>
          </p:cNvSpPr>
          <p:nvPr/>
        </p:nvSpPr>
        <p:spPr>
          <a:xfrm>
            <a:off x="2102916" y="4352688"/>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600" dirty="0">
                <a:latin typeface="+mn-ea"/>
              </a:rPr>
              <a:t>100%</a:t>
            </a:r>
            <a:r>
              <a:rPr lang="ja-JP" altLang="en-US" sz="1600" dirty="0">
                <a:latin typeface="+mn-ea"/>
              </a:rPr>
              <a:t>果汁ジュース</a:t>
            </a:r>
          </a:p>
        </p:txBody>
      </p:sp>
      <p:sp>
        <p:nvSpPr>
          <p:cNvPr id="28" name="コンテンツ プレースホルダー 1">
            <a:extLst>
              <a:ext uri="{FF2B5EF4-FFF2-40B4-BE49-F238E27FC236}">
                <a16:creationId xmlns:a16="http://schemas.microsoft.com/office/drawing/2014/main" id="{4B43EF69-C0FE-412F-8FAD-79306485E237}"/>
              </a:ext>
            </a:extLst>
          </p:cNvPr>
          <p:cNvSpPr txBox="1">
            <a:spLocks/>
          </p:cNvSpPr>
          <p:nvPr/>
        </p:nvSpPr>
        <p:spPr>
          <a:xfrm>
            <a:off x="4143024" y="3383300"/>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600" dirty="0">
                <a:latin typeface="+mn-ea"/>
              </a:rPr>
              <a:t>ミックスサンド</a:t>
            </a:r>
          </a:p>
        </p:txBody>
      </p:sp>
      <p:sp>
        <p:nvSpPr>
          <p:cNvPr id="29" name="コンテンツ プレースホルダー 1">
            <a:extLst>
              <a:ext uri="{FF2B5EF4-FFF2-40B4-BE49-F238E27FC236}">
                <a16:creationId xmlns:a16="http://schemas.microsoft.com/office/drawing/2014/main" id="{678003D4-206B-45F5-8C9F-9B0E465EDF4E}"/>
              </a:ext>
            </a:extLst>
          </p:cNvPr>
          <p:cNvSpPr txBox="1">
            <a:spLocks/>
          </p:cNvSpPr>
          <p:nvPr/>
        </p:nvSpPr>
        <p:spPr>
          <a:xfrm>
            <a:off x="5204280" y="4363475"/>
            <a:ext cx="1670130" cy="160957"/>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600" dirty="0">
                <a:latin typeface="+mn-ea"/>
              </a:rPr>
              <a:t>牛乳</a:t>
            </a:r>
          </a:p>
        </p:txBody>
      </p:sp>
      <p:sp>
        <p:nvSpPr>
          <p:cNvPr id="30" name="コンテンツ プレースホルダー 1">
            <a:extLst>
              <a:ext uri="{FF2B5EF4-FFF2-40B4-BE49-F238E27FC236}">
                <a16:creationId xmlns:a16="http://schemas.microsoft.com/office/drawing/2014/main" id="{52343B64-00C3-462A-9DE4-68B91B9918A7}"/>
              </a:ext>
            </a:extLst>
          </p:cNvPr>
          <p:cNvSpPr txBox="1">
            <a:spLocks/>
          </p:cNvSpPr>
          <p:nvPr/>
        </p:nvSpPr>
        <p:spPr>
          <a:xfrm>
            <a:off x="7178928" y="4378491"/>
            <a:ext cx="1670130" cy="160957"/>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600" dirty="0">
                <a:latin typeface="+mn-ea"/>
              </a:rPr>
              <a:t>海藻サラダ</a:t>
            </a:r>
          </a:p>
        </p:txBody>
      </p:sp>
      <p:sp>
        <p:nvSpPr>
          <p:cNvPr id="31" name="コンテンツ プレースホルダー 1">
            <a:extLst>
              <a:ext uri="{FF2B5EF4-FFF2-40B4-BE49-F238E27FC236}">
                <a16:creationId xmlns:a16="http://schemas.microsoft.com/office/drawing/2014/main" id="{90DAC3DC-FDF3-4858-B22F-F993E1511FB3}"/>
              </a:ext>
            </a:extLst>
          </p:cNvPr>
          <p:cNvSpPr txBox="1">
            <a:spLocks/>
          </p:cNvSpPr>
          <p:nvPr/>
        </p:nvSpPr>
        <p:spPr>
          <a:xfrm>
            <a:off x="6273017" y="3316928"/>
            <a:ext cx="1670130" cy="160957"/>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600" dirty="0">
                <a:latin typeface="+mn-ea"/>
              </a:rPr>
              <a:t>スモークささみ</a:t>
            </a:r>
          </a:p>
        </p:txBody>
      </p:sp>
      <p:sp>
        <p:nvSpPr>
          <p:cNvPr id="32" name="矢印: 右 31">
            <a:extLst>
              <a:ext uri="{FF2B5EF4-FFF2-40B4-BE49-F238E27FC236}">
                <a16:creationId xmlns:a16="http://schemas.microsoft.com/office/drawing/2014/main" id="{006C4783-E549-4C47-B92B-A56B81FA6E12}"/>
              </a:ext>
            </a:extLst>
          </p:cNvPr>
          <p:cNvSpPr/>
          <p:nvPr/>
        </p:nvSpPr>
        <p:spPr>
          <a:xfrm>
            <a:off x="3688892" y="3543195"/>
            <a:ext cx="252000" cy="720000"/>
          </a:xfrm>
          <a:prstGeom prst="right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descr="食品, テーブル, 皿, ケーキ が含まれている画像&#10;&#10;自動的に生成された説明">
            <a:extLst>
              <a:ext uri="{FF2B5EF4-FFF2-40B4-BE49-F238E27FC236}">
                <a16:creationId xmlns:a16="http://schemas.microsoft.com/office/drawing/2014/main" id="{5A3D5921-6E61-470D-95D6-1211BF2380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284" y="2972085"/>
            <a:ext cx="1471869" cy="1471869"/>
          </a:xfrm>
          <a:prstGeom prst="rect">
            <a:avLst/>
          </a:prstGeom>
        </p:spPr>
      </p:pic>
      <p:pic>
        <p:nvPicPr>
          <p:cNvPr id="33" name="図 32" descr="ロゴ が含まれている画像&#10;&#10;自動的に生成された説明">
            <a:extLst>
              <a:ext uri="{FF2B5EF4-FFF2-40B4-BE49-F238E27FC236}">
                <a16:creationId xmlns:a16="http://schemas.microsoft.com/office/drawing/2014/main" id="{26F3E126-55EE-43F2-8D5E-95150531B7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4580" y="2880819"/>
            <a:ext cx="1471869" cy="1471869"/>
          </a:xfrm>
          <a:prstGeom prst="rect">
            <a:avLst/>
          </a:prstGeom>
        </p:spPr>
      </p:pic>
      <p:pic>
        <p:nvPicPr>
          <p:cNvPr id="35" name="図 34" descr="皿の上のホットドック&#10;&#10;自動的に生成された説明">
            <a:extLst>
              <a:ext uri="{FF2B5EF4-FFF2-40B4-BE49-F238E27FC236}">
                <a16:creationId xmlns:a16="http://schemas.microsoft.com/office/drawing/2014/main" id="{2DEFB305-AB5B-41A4-8295-43790E5BF1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7915" y="2158810"/>
            <a:ext cx="1285414" cy="1285414"/>
          </a:xfrm>
          <a:prstGeom prst="rect">
            <a:avLst/>
          </a:prstGeom>
        </p:spPr>
      </p:pic>
      <p:pic>
        <p:nvPicPr>
          <p:cNvPr id="37" name="図 36" descr="食品 が含まれている画像&#10;&#10;自動的に生成された説明">
            <a:extLst>
              <a:ext uri="{FF2B5EF4-FFF2-40B4-BE49-F238E27FC236}">
                <a16:creationId xmlns:a16="http://schemas.microsoft.com/office/drawing/2014/main" id="{69C845B4-5FC1-4213-B799-3E92E0B99C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0121" y="3015554"/>
            <a:ext cx="1458449" cy="1458449"/>
          </a:xfrm>
          <a:prstGeom prst="rect">
            <a:avLst/>
          </a:prstGeom>
        </p:spPr>
      </p:pic>
      <p:pic>
        <p:nvPicPr>
          <p:cNvPr id="39" name="図 38" descr="アイコン が含まれている画像&#10;&#10;自動的に生成された説明">
            <a:extLst>
              <a:ext uri="{FF2B5EF4-FFF2-40B4-BE49-F238E27FC236}">
                <a16:creationId xmlns:a16="http://schemas.microsoft.com/office/drawing/2014/main" id="{80CA1553-109C-45E2-AD53-A91C74C4FC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61524" y="2193771"/>
            <a:ext cx="1293116" cy="1293116"/>
          </a:xfrm>
          <a:prstGeom prst="rect">
            <a:avLst/>
          </a:prstGeom>
        </p:spPr>
      </p:pic>
      <p:sp>
        <p:nvSpPr>
          <p:cNvPr id="36" name="角丸四角形 10">
            <a:extLst>
              <a:ext uri="{FF2B5EF4-FFF2-40B4-BE49-F238E27FC236}">
                <a16:creationId xmlns:a16="http://schemas.microsoft.com/office/drawing/2014/main" id="{A016FC01-855B-44ED-8C0C-ABE5D740FB05}"/>
              </a:ext>
            </a:extLst>
          </p:cNvPr>
          <p:cNvSpPr/>
          <p:nvPr/>
        </p:nvSpPr>
        <p:spPr>
          <a:xfrm>
            <a:off x="211518" y="1305360"/>
            <a:ext cx="673200" cy="504000"/>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0" rtlCol="0" anchor="ctr">
            <a:spAutoFit/>
          </a:bodyPr>
          <a:lstStyle/>
          <a:p>
            <a:pPr algn="ctr"/>
            <a:r>
              <a:rPr lang="en-US" altLang="ja-JP" sz="2800" b="1" dirty="0">
                <a:latin typeface="+mn-ea"/>
              </a:rPr>
              <a:t>NG</a:t>
            </a:r>
            <a:endParaRPr kumimoji="1" lang="ja-JP" altLang="en-US" sz="2800" b="1" dirty="0">
              <a:latin typeface="+mn-ea"/>
            </a:endParaRPr>
          </a:p>
        </p:txBody>
      </p:sp>
      <p:sp>
        <p:nvSpPr>
          <p:cNvPr id="38" name="角丸四角形 10">
            <a:extLst>
              <a:ext uri="{FF2B5EF4-FFF2-40B4-BE49-F238E27FC236}">
                <a16:creationId xmlns:a16="http://schemas.microsoft.com/office/drawing/2014/main" id="{73269C78-8B73-4FEA-910E-5A69B5A4F9BE}"/>
              </a:ext>
            </a:extLst>
          </p:cNvPr>
          <p:cNvSpPr/>
          <p:nvPr/>
        </p:nvSpPr>
        <p:spPr>
          <a:xfrm>
            <a:off x="3814892" y="1305360"/>
            <a:ext cx="674153" cy="504000"/>
          </a:xfrm>
          <a:prstGeom prst="roundRect">
            <a:avLst/>
          </a:prstGeom>
          <a:solidFill>
            <a:srgbClr val="0492EA"/>
          </a:solidFill>
          <a:ln>
            <a:solidFill>
              <a:srgbClr val="0492EA"/>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0" rtlCol="0" anchor="ctr">
            <a:spAutoFit/>
          </a:bodyPr>
          <a:lstStyle/>
          <a:p>
            <a:pPr algn="ctr"/>
            <a:r>
              <a:rPr kumimoji="1" lang="en-US" altLang="ja-JP" sz="2800" b="1" dirty="0">
                <a:latin typeface="+mn-ea"/>
              </a:rPr>
              <a:t>OK</a:t>
            </a:r>
            <a:endParaRPr kumimoji="1" lang="ja-JP" altLang="en-US" sz="2800" b="1" dirty="0">
              <a:latin typeface="+mn-ea"/>
            </a:endParaRPr>
          </a:p>
        </p:txBody>
      </p:sp>
    </p:spTree>
    <p:extLst>
      <p:ext uri="{BB962C8B-B14F-4D97-AF65-F5344CB8AC3E}">
        <p14:creationId xmlns:p14="http://schemas.microsoft.com/office/powerpoint/2010/main" val="241021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035E119-4613-4B0E-9C74-6FE4F087D343}"/>
              </a:ext>
            </a:extLst>
          </p:cNvPr>
          <p:cNvSpPr>
            <a:spLocks noGrp="1"/>
          </p:cNvSpPr>
          <p:nvPr>
            <p:ph type="sldNum" sz="quarter" idx="4"/>
          </p:nvPr>
        </p:nvSpPr>
        <p:spPr/>
        <p:txBody>
          <a:bodyPr/>
          <a:lstStyle/>
          <a:p>
            <a:fld id="{9FD83A67-C334-4EBD-BE04-EE2E4B494E79}" type="slidenum">
              <a:rPr lang="en-US" altLang="ja-JP" smtClean="0"/>
              <a:pPr/>
              <a:t>5</a:t>
            </a:fld>
            <a:endParaRPr lang="en-US" dirty="0"/>
          </a:p>
        </p:txBody>
      </p:sp>
      <p:sp>
        <p:nvSpPr>
          <p:cNvPr id="3" name="タイトル 2">
            <a:extLst>
              <a:ext uri="{FF2B5EF4-FFF2-40B4-BE49-F238E27FC236}">
                <a16:creationId xmlns:a16="http://schemas.microsoft.com/office/drawing/2014/main" id="{CCBBA35D-A736-4790-9A70-41DB908A78BD}"/>
              </a:ext>
            </a:extLst>
          </p:cNvPr>
          <p:cNvSpPr>
            <a:spLocks noGrp="1"/>
          </p:cNvSpPr>
          <p:nvPr>
            <p:ph type="title"/>
          </p:nvPr>
        </p:nvSpPr>
        <p:spPr/>
        <p:txBody>
          <a:bodyPr>
            <a:normAutofit fontScale="90000"/>
          </a:bodyPr>
          <a:lstStyle/>
          <a:p>
            <a:r>
              <a:rPr lang="ja-JP" altLang="en-US" dirty="0"/>
              <a:t>栄養成分表示ラベルを確認してみましょう</a:t>
            </a:r>
            <a:endParaRPr kumimoji="1" lang="ja-JP" altLang="en-US" dirty="0"/>
          </a:p>
        </p:txBody>
      </p:sp>
      <p:sp>
        <p:nvSpPr>
          <p:cNvPr id="18" name="コンテンツ プレースホルダー 1">
            <a:extLst>
              <a:ext uri="{FF2B5EF4-FFF2-40B4-BE49-F238E27FC236}">
                <a16:creationId xmlns:a16="http://schemas.microsoft.com/office/drawing/2014/main" id="{4DC28554-D3C8-4E06-9557-9131400E5075}"/>
              </a:ext>
            </a:extLst>
          </p:cNvPr>
          <p:cNvSpPr txBox="1">
            <a:spLocks/>
          </p:cNvSpPr>
          <p:nvPr/>
        </p:nvSpPr>
        <p:spPr>
          <a:xfrm>
            <a:off x="796181" y="5900544"/>
            <a:ext cx="7551638" cy="72178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a:latin typeface="+mn-ea"/>
              </a:rPr>
              <a:t>※</a:t>
            </a:r>
            <a:r>
              <a:rPr lang="ja-JP" altLang="en-US" sz="1800" dirty="0">
                <a:latin typeface="+mn-ea"/>
              </a:rPr>
              <a:t>なお、病態によってエネルギーと栄養素の摂取量が異なりますので、主治医にご相談ください。</a:t>
            </a:r>
          </a:p>
        </p:txBody>
      </p:sp>
      <p:graphicFrame>
        <p:nvGraphicFramePr>
          <p:cNvPr id="6" name="表 8">
            <a:extLst>
              <a:ext uri="{FF2B5EF4-FFF2-40B4-BE49-F238E27FC236}">
                <a16:creationId xmlns:a16="http://schemas.microsoft.com/office/drawing/2014/main" id="{6E6FD6A2-9977-4CE9-9636-49592077744E}"/>
              </a:ext>
            </a:extLst>
          </p:cNvPr>
          <p:cNvGraphicFramePr>
            <a:graphicFrameLocks noGrp="1"/>
          </p:cNvGraphicFramePr>
          <p:nvPr>
            <p:extLst>
              <p:ext uri="{D42A27DB-BD31-4B8C-83A1-F6EECF244321}">
                <p14:modId xmlns:p14="http://schemas.microsoft.com/office/powerpoint/2010/main" val="4177606294"/>
              </p:ext>
            </p:extLst>
          </p:nvPr>
        </p:nvGraphicFramePr>
        <p:xfrm>
          <a:off x="2861714" y="1397000"/>
          <a:ext cx="3420572" cy="4124960"/>
        </p:xfrm>
        <a:graphic>
          <a:graphicData uri="http://schemas.openxmlformats.org/drawingml/2006/table">
            <a:tbl>
              <a:tblPr firstRow="1" bandRow="1">
                <a:tableStyleId>{5C22544A-7EE6-4342-B048-85BDC9FD1C3A}</a:tableStyleId>
              </a:tblPr>
              <a:tblGrid>
                <a:gridCol w="1791728">
                  <a:extLst>
                    <a:ext uri="{9D8B030D-6E8A-4147-A177-3AD203B41FA5}">
                      <a16:colId xmlns:a16="http://schemas.microsoft.com/office/drawing/2014/main" val="1459863567"/>
                    </a:ext>
                  </a:extLst>
                </a:gridCol>
                <a:gridCol w="1628844">
                  <a:extLst>
                    <a:ext uri="{9D8B030D-6E8A-4147-A177-3AD203B41FA5}">
                      <a16:colId xmlns:a16="http://schemas.microsoft.com/office/drawing/2014/main" val="355863718"/>
                    </a:ext>
                  </a:extLst>
                </a:gridCol>
              </a:tblGrid>
              <a:tr h="370840">
                <a:tc gridSpan="2">
                  <a:txBody>
                    <a:bodyPr/>
                    <a:lstStyle/>
                    <a:p>
                      <a:pPr algn="ctr"/>
                      <a:r>
                        <a:rPr kumimoji="1" lang="ja-JP" altLang="en-US" b="0" dirty="0">
                          <a:solidFill>
                            <a:sysClr val="windowText" lastClr="000000"/>
                          </a:solidFill>
                        </a:rPr>
                        <a:t>栄養成分表示　</a:t>
                      </a:r>
                      <a:r>
                        <a:rPr kumimoji="1" lang="en-US" altLang="ja-JP" b="0" dirty="0">
                          <a:solidFill>
                            <a:sysClr val="windowText" lastClr="000000"/>
                          </a:solidFill>
                        </a:rPr>
                        <a:t>100g</a:t>
                      </a:r>
                      <a:r>
                        <a:rPr kumimoji="1" lang="ja-JP" altLang="en-US" b="0" dirty="0">
                          <a:solidFill>
                            <a:sysClr val="windowText" lastClr="000000"/>
                          </a:solidFill>
                        </a:rPr>
                        <a:t>当たり</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CC"/>
                    </a:solidFill>
                  </a:tcPr>
                </a:tc>
                <a:tc hMerge="1">
                  <a:txBody>
                    <a:bodyPr/>
                    <a:lstStyle/>
                    <a:p>
                      <a:endParaRPr kumimoji="1" lang="ja-JP" altLang="en-US" dirty="0"/>
                    </a:p>
                  </a:txBody>
                  <a:tcPr/>
                </a:tc>
                <a:extLst>
                  <a:ext uri="{0D108BD9-81ED-4DB2-BD59-A6C34878D82A}">
                    <a16:rowId xmlns:a16="http://schemas.microsoft.com/office/drawing/2014/main" val="3524669746"/>
                  </a:ext>
                </a:extLst>
              </a:tr>
              <a:tr h="370840">
                <a:tc>
                  <a:txBody>
                    <a:bodyPr/>
                    <a:lstStyle/>
                    <a:p>
                      <a:r>
                        <a:rPr kumimoji="1" lang="ja-JP" altLang="en-US" sz="1800" b="0" i="0" u="none" strike="noStrike" kern="1200" baseline="0" dirty="0">
                          <a:solidFill>
                            <a:schemeClr val="dk1"/>
                          </a:solidFill>
                          <a:latin typeface="+mn-lt"/>
                          <a:ea typeface="+mn-ea"/>
                          <a:cs typeface="+mn-cs"/>
                        </a:rPr>
                        <a:t>エネルギー</a:t>
                      </a:r>
                      <a:endParaRPr kumimoji="1" lang="ja-JP" alt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180975"/>
                      <a:r>
                        <a:rPr kumimoji="1" lang="en-US" altLang="ja-JP" dirty="0"/>
                        <a:t>231kcal</a:t>
                      </a:r>
                      <a:endParaRPr kumimoji="1" lang="ja-JP" alt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10974289"/>
                  </a:ext>
                </a:extLst>
              </a:tr>
              <a:tr h="370840">
                <a:tc>
                  <a:txBody>
                    <a:bodyPr/>
                    <a:lstStyle/>
                    <a:p>
                      <a:r>
                        <a:rPr kumimoji="1" lang="ja-JP" altLang="en-US" sz="1800" b="0" i="0" u="none" strike="noStrike" kern="1200" baseline="0" dirty="0">
                          <a:solidFill>
                            <a:schemeClr val="dk1"/>
                          </a:solidFill>
                          <a:latin typeface="+mn-lt"/>
                          <a:ea typeface="+mn-ea"/>
                          <a:cs typeface="+mn-cs"/>
                        </a:rPr>
                        <a:t>たんぱく質</a:t>
                      </a:r>
                      <a:endParaRPr kumimoji="1" lang="ja-JP" alt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180975"/>
                      <a:r>
                        <a:rPr kumimoji="1" lang="en-US" altLang="ja-JP" dirty="0"/>
                        <a:t>12.1g</a:t>
                      </a:r>
                      <a:endParaRPr kumimoji="1" lang="ja-JP" alt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3635289"/>
                  </a:ext>
                </a:extLst>
              </a:tr>
              <a:tr h="370840">
                <a:tc>
                  <a:txBody>
                    <a:bodyPr/>
                    <a:lstStyle/>
                    <a:p>
                      <a:r>
                        <a:rPr kumimoji="1" lang="ja-JP" altLang="en-US" sz="1800" b="0" i="0" u="none" strike="noStrike" kern="1200" baseline="0" dirty="0">
                          <a:solidFill>
                            <a:schemeClr val="dk1"/>
                          </a:solidFill>
                          <a:latin typeface="+mn-lt"/>
                          <a:ea typeface="+mn-ea"/>
                          <a:cs typeface="+mn-cs"/>
                        </a:rPr>
                        <a:t>脂質</a:t>
                      </a:r>
                      <a:endParaRPr kumimoji="1" lang="ja-JP" alt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180975"/>
                      <a:r>
                        <a:rPr kumimoji="1" lang="en-US" altLang="ja-JP" dirty="0"/>
                        <a:t>16.4g</a:t>
                      </a:r>
                      <a:endParaRPr kumimoji="1" lang="ja-JP" alt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00184307"/>
                  </a:ext>
                </a:extLst>
              </a:tr>
              <a:tr h="370840">
                <a:tc>
                  <a:txBody>
                    <a:bodyPr/>
                    <a:lstStyle/>
                    <a:p>
                      <a:r>
                        <a:rPr kumimoji="1" lang="ja-JP" altLang="en-US" sz="1800" b="0" i="0" u="none" strike="noStrike" kern="1200" baseline="0" dirty="0">
                          <a:solidFill>
                            <a:schemeClr val="dk1"/>
                          </a:solidFill>
                          <a:latin typeface="+mn-lt"/>
                          <a:ea typeface="+mn-ea"/>
                          <a:cs typeface="+mn-cs"/>
                        </a:rPr>
                        <a:t>炭水化物</a:t>
                      </a:r>
                      <a:endParaRPr kumimoji="1" lang="ja-JP" alt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indent="180975"/>
                      <a:r>
                        <a:rPr kumimoji="1" lang="en-US" altLang="ja-JP" dirty="0"/>
                        <a:t>  8.6g</a:t>
                      </a:r>
                      <a:endParaRPr kumimoji="1" lang="ja-JP" alt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33264846"/>
                  </a:ext>
                </a:extLst>
              </a:tr>
              <a:tr h="370840">
                <a:tc>
                  <a:txBody>
                    <a:bodyPr/>
                    <a:lstStyle/>
                    <a:p>
                      <a:r>
                        <a:rPr kumimoji="1" lang="zh-TW" altLang="en-US" dirty="0"/>
                        <a:t>　糖質</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180975"/>
                      <a:r>
                        <a:rPr kumimoji="1" lang="en-US" altLang="ja-JP" dirty="0"/>
                        <a:t>  8.3g</a:t>
                      </a:r>
                      <a:endParaRPr kumimoji="1" lang="ja-JP" alt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61895592"/>
                  </a:ext>
                </a:extLst>
              </a:tr>
              <a:tr h="370840">
                <a:tc>
                  <a:txBody>
                    <a:bodyPr/>
                    <a:lstStyle/>
                    <a:p>
                      <a:r>
                        <a:rPr kumimoji="1" lang="ja-JP" altLang="en-US" dirty="0"/>
                        <a:t>　食物繊維</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indent="180975"/>
                      <a:r>
                        <a:rPr kumimoji="1" lang="en-US" altLang="ja-JP" dirty="0"/>
                        <a:t>  0.3g</a:t>
                      </a:r>
                      <a:endParaRPr kumimoji="1" lang="ja-JP" alt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4479411"/>
                  </a:ext>
                </a:extLst>
              </a:tr>
              <a:tr h="370840">
                <a:tc>
                  <a:txBody>
                    <a:bodyPr/>
                    <a:lstStyle/>
                    <a:p>
                      <a:r>
                        <a:rPr kumimoji="1" lang="ja-JP" altLang="en-US" dirty="0"/>
                        <a:t>食塩相当量</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indent="180975"/>
                      <a:r>
                        <a:rPr kumimoji="1" lang="en-US" altLang="ja-JP" dirty="0"/>
                        <a:t>  1.3g</a:t>
                      </a:r>
                      <a:endParaRPr kumimoji="1" lang="ja-JP" alt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000091286"/>
                  </a:ext>
                </a:extLst>
              </a:tr>
              <a:tr h="370840">
                <a:tc gridSpan="2">
                  <a:txBody>
                    <a:bodyPr/>
                    <a:lstStyle/>
                    <a:p>
                      <a:r>
                        <a:rPr kumimoji="1" lang="ja-JP" altLang="en-US" sz="1400" dirty="0"/>
                        <a:t>原材料名：鶏肉、食塩、糖類</a:t>
                      </a:r>
                      <a:r>
                        <a:rPr kumimoji="1" lang="en-US" altLang="ja-JP" sz="1400" dirty="0"/>
                        <a:t>(</a:t>
                      </a:r>
                      <a:r>
                        <a:rPr kumimoji="1" lang="ja-JP" altLang="en-US" sz="1400" b="1" dirty="0"/>
                        <a:t>砂糖、</a:t>
                      </a:r>
                      <a:br>
                        <a:rPr kumimoji="1" lang="en-US" altLang="ja-JP" sz="1400" b="1" dirty="0"/>
                      </a:br>
                      <a:r>
                        <a:rPr kumimoji="1" lang="ja-JP" altLang="en-US" sz="1400" b="1" dirty="0"/>
                        <a:t>ブドウ糖</a:t>
                      </a:r>
                      <a:r>
                        <a:rPr kumimoji="1" lang="en-US" altLang="ja-JP" sz="1400" dirty="0"/>
                        <a:t>)</a:t>
                      </a:r>
                      <a:r>
                        <a:rPr kumimoji="1" lang="ja-JP" altLang="en-US" sz="1400" dirty="0"/>
                        <a:t>、衣</a:t>
                      </a:r>
                      <a:r>
                        <a:rPr kumimoji="1" lang="en-US" altLang="ja-JP" sz="1400" dirty="0"/>
                        <a:t>(</a:t>
                      </a:r>
                      <a:r>
                        <a:rPr kumimoji="1" lang="ja-JP" altLang="en-US" sz="1400" dirty="0"/>
                        <a:t>米粉、小麦粉、でん粉、香辛料</a:t>
                      </a:r>
                      <a:r>
                        <a:rPr kumimoji="1" lang="en-US" altLang="ja-JP" sz="1400" dirty="0"/>
                        <a:t>)/</a:t>
                      </a:r>
                      <a:r>
                        <a:rPr kumimoji="1" lang="ja-JP" altLang="en-US" sz="1400" dirty="0"/>
                        <a:t>トレハロース、調味料</a:t>
                      </a:r>
                      <a:r>
                        <a:rPr kumimoji="1" lang="en-US" altLang="ja-JP" sz="1400" dirty="0"/>
                        <a:t>(</a:t>
                      </a:r>
                      <a:r>
                        <a:rPr kumimoji="1" lang="ja-JP" altLang="en-US" sz="1400" dirty="0"/>
                        <a:t>アミノ酸</a:t>
                      </a:r>
                      <a:r>
                        <a:rPr kumimoji="1" lang="en-US" altLang="ja-JP" sz="1400" dirty="0"/>
                        <a:t>)</a:t>
                      </a:r>
                      <a:r>
                        <a:rPr kumimoji="1" lang="ja-JP" altLang="en-US" sz="1400" dirty="0"/>
                        <a:t>、リン酸塩</a:t>
                      </a:r>
                      <a:r>
                        <a:rPr kumimoji="1" lang="en-US" altLang="ja-JP" sz="1400" dirty="0"/>
                        <a:t>(Na)</a:t>
                      </a:r>
                      <a:r>
                        <a:rPr kumimoji="1" lang="ja-JP" altLang="en-US" sz="1400" dirty="0"/>
                        <a:t>、ソルビトール</a:t>
                      </a:r>
                      <a:r>
                        <a:rPr kumimoji="1" lang="en-US" altLang="ja-JP" sz="1400" dirty="0"/>
                        <a:t>(</a:t>
                      </a:r>
                      <a:r>
                        <a:rPr kumimoji="1" lang="ja-JP" altLang="en-US" sz="1400" dirty="0"/>
                        <a:t>一部に鶏肉・小麦・大豆含む</a:t>
                      </a:r>
                      <a:r>
                        <a:rPr kumimoji="1" lang="en-US" altLang="ja-JP" sz="1400" dirty="0"/>
                        <a:t>)</a:t>
                      </a:r>
                      <a:endParaRPr kumimoji="1" lang="ja-JP" altLang="en-US" sz="14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kumimoji="1" lang="ja-JP" altLang="en-US" dirty="0"/>
                    </a:p>
                  </a:txBody>
                  <a:tcPr/>
                </a:tc>
                <a:extLst>
                  <a:ext uri="{0D108BD9-81ED-4DB2-BD59-A6C34878D82A}">
                    <a16:rowId xmlns:a16="http://schemas.microsoft.com/office/drawing/2014/main" val="2783401396"/>
                  </a:ext>
                </a:extLst>
              </a:tr>
            </a:tbl>
          </a:graphicData>
        </a:graphic>
      </p:graphicFrame>
      <p:sp>
        <p:nvSpPr>
          <p:cNvPr id="15" name="吹き出し: 四角形 14">
            <a:extLst>
              <a:ext uri="{FF2B5EF4-FFF2-40B4-BE49-F238E27FC236}">
                <a16:creationId xmlns:a16="http://schemas.microsoft.com/office/drawing/2014/main" id="{783842B7-0CDE-445B-A364-FEFB13CCE8E8}"/>
              </a:ext>
            </a:extLst>
          </p:cNvPr>
          <p:cNvSpPr/>
          <p:nvPr/>
        </p:nvSpPr>
        <p:spPr>
          <a:xfrm>
            <a:off x="6539093" y="1397000"/>
            <a:ext cx="2304000" cy="1317172"/>
          </a:xfrm>
          <a:prstGeom prst="wedgeRectCallout">
            <a:avLst>
              <a:gd name="adj1" fmla="val -58125"/>
              <a:gd name="adj2" fmla="val -36452"/>
            </a:avLst>
          </a:prstGeom>
          <a:solidFill>
            <a:srgbClr val="FFFFCC"/>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これは</a:t>
            </a:r>
            <a:r>
              <a:rPr lang="en-US" altLang="ja-JP" dirty="0">
                <a:solidFill>
                  <a:schemeClr val="tx1"/>
                </a:solidFill>
              </a:rPr>
              <a:t>100g</a:t>
            </a:r>
            <a:r>
              <a:rPr lang="ja-JP" altLang="en-US" dirty="0">
                <a:solidFill>
                  <a:schemeClr val="tx1"/>
                </a:solidFill>
              </a:rPr>
              <a:t>あたりの成分表示です。</a:t>
            </a:r>
          </a:p>
          <a:p>
            <a:r>
              <a:rPr lang="ja-JP" altLang="en-US" dirty="0">
                <a:solidFill>
                  <a:schemeClr val="tx1"/>
                </a:solidFill>
              </a:rPr>
              <a:t>摂取量に合わせて</a:t>
            </a:r>
          </a:p>
          <a:p>
            <a:r>
              <a:rPr lang="ja-JP" altLang="en-US" dirty="0">
                <a:solidFill>
                  <a:schemeClr val="tx1"/>
                </a:solidFill>
              </a:rPr>
              <a:t>確認しましょう。</a:t>
            </a:r>
            <a:endParaRPr kumimoji="1" lang="ja-JP" altLang="en-US" dirty="0">
              <a:solidFill>
                <a:schemeClr val="tx1"/>
              </a:solidFill>
            </a:endParaRPr>
          </a:p>
        </p:txBody>
      </p:sp>
      <p:sp>
        <p:nvSpPr>
          <p:cNvPr id="20" name="吹き出し: 四角形 19">
            <a:extLst>
              <a:ext uri="{FF2B5EF4-FFF2-40B4-BE49-F238E27FC236}">
                <a16:creationId xmlns:a16="http://schemas.microsoft.com/office/drawing/2014/main" id="{5E66E7FC-117F-4DA9-8D7C-CA0597CB778B}"/>
              </a:ext>
            </a:extLst>
          </p:cNvPr>
          <p:cNvSpPr/>
          <p:nvPr/>
        </p:nvSpPr>
        <p:spPr>
          <a:xfrm>
            <a:off x="6539093" y="2940356"/>
            <a:ext cx="2304000" cy="1817308"/>
          </a:xfrm>
          <a:prstGeom prst="wedgeRectCallout">
            <a:avLst>
              <a:gd name="adj1" fmla="val -58165"/>
              <a:gd name="adj2" fmla="val -5584"/>
            </a:avLst>
          </a:prstGeom>
          <a:solidFill>
            <a:schemeClr val="accent5">
              <a:lumMod val="20000"/>
              <a:lumOff val="80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ln w="6350">
                  <a:solidFill>
                    <a:schemeClr val="bg1"/>
                  </a:solidFill>
                </a:ln>
                <a:solidFill>
                  <a:schemeClr val="accent6">
                    <a:lumMod val="75000"/>
                  </a:schemeClr>
                </a:solidFill>
              </a:rPr>
              <a:t>注意！ </a:t>
            </a:r>
            <a:r>
              <a:rPr lang="ja-JP" altLang="en-US" dirty="0">
                <a:solidFill>
                  <a:schemeClr val="tx1"/>
                </a:solidFill>
              </a:rPr>
              <a:t>＜食物繊維＞</a:t>
            </a:r>
          </a:p>
          <a:p>
            <a:r>
              <a:rPr lang="ja-JP" altLang="en-US" sz="1600" dirty="0">
                <a:solidFill>
                  <a:schemeClr val="tx1"/>
                </a:solidFill>
              </a:rPr>
              <a:t>食物繊維を含んでいる食品を積極的に摂取</a:t>
            </a:r>
            <a:br>
              <a:rPr lang="en-US" altLang="ja-JP" sz="1600" dirty="0">
                <a:solidFill>
                  <a:schemeClr val="tx1"/>
                </a:solidFill>
              </a:rPr>
            </a:br>
            <a:r>
              <a:rPr lang="ja-JP" altLang="en-US" sz="1600" dirty="0">
                <a:solidFill>
                  <a:schemeClr val="tx1"/>
                </a:solidFill>
              </a:rPr>
              <a:t>しましょう。</a:t>
            </a:r>
          </a:p>
          <a:p>
            <a:r>
              <a:rPr lang="ja-JP" altLang="en-US" sz="1600" dirty="0">
                <a:solidFill>
                  <a:schemeClr val="tx1"/>
                </a:solidFill>
              </a:rPr>
              <a:t>１日の摂取目安量は</a:t>
            </a:r>
            <a:r>
              <a:rPr lang="en-US" altLang="ja-JP" sz="1600" dirty="0">
                <a:solidFill>
                  <a:schemeClr val="tx1"/>
                </a:solidFill>
              </a:rPr>
              <a:t>20g</a:t>
            </a:r>
            <a:r>
              <a:rPr lang="ja-JP" altLang="en-US" sz="1600" dirty="0">
                <a:solidFill>
                  <a:schemeClr val="tx1"/>
                </a:solidFill>
              </a:rPr>
              <a:t>以上です。</a:t>
            </a:r>
            <a:endParaRPr kumimoji="1" lang="ja-JP" altLang="en-US" sz="1600" dirty="0">
              <a:solidFill>
                <a:schemeClr val="tx1"/>
              </a:solidFill>
            </a:endParaRPr>
          </a:p>
        </p:txBody>
      </p:sp>
      <p:sp>
        <p:nvSpPr>
          <p:cNvPr id="19" name="吹き出し: 四角形 18">
            <a:extLst>
              <a:ext uri="{FF2B5EF4-FFF2-40B4-BE49-F238E27FC236}">
                <a16:creationId xmlns:a16="http://schemas.microsoft.com/office/drawing/2014/main" id="{F24C890A-A55B-4F55-A7DE-11D770C4DBFF}"/>
              </a:ext>
            </a:extLst>
          </p:cNvPr>
          <p:cNvSpPr/>
          <p:nvPr/>
        </p:nvSpPr>
        <p:spPr>
          <a:xfrm>
            <a:off x="336907" y="2252002"/>
            <a:ext cx="2268000" cy="1309555"/>
          </a:xfrm>
          <a:prstGeom prst="wedgeRectCallout">
            <a:avLst>
              <a:gd name="adj1" fmla="val 58438"/>
              <a:gd name="adj2" fmla="val 13385"/>
            </a:avLst>
          </a:prstGeom>
          <a:solidFill>
            <a:schemeClr val="accent4">
              <a:lumMod val="20000"/>
              <a:lumOff val="80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ln w="6350">
                  <a:solidFill>
                    <a:schemeClr val="bg1"/>
                  </a:solidFill>
                </a:ln>
                <a:solidFill>
                  <a:schemeClr val="accent6">
                    <a:lumMod val="75000"/>
                  </a:schemeClr>
                </a:solidFill>
              </a:rPr>
              <a:t>注意！</a:t>
            </a:r>
            <a:r>
              <a:rPr lang="ja-JP" altLang="en-US" dirty="0">
                <a:solidFill>
                  <a:schemeClr val="tx1"/>
                </a:solidFill>
              </a:rPr>
              <a:t>＜炭水化物＞</a:t>
            </a:r>
            <a:endParaRPr lang="en-US" altLang="ja-JP" dirty="0">
              <a:solidFill>
                <a:schemeClr val="tx1"/>
              </a:solidFill>
            </a:endParaRPr>
          </a:p>
          <a:p>
            <a:r>
              <a:rPr lang="ja-JP" altLang="en-US" sz="1600" b="1" dirty="0">
                <a:solidFill>
                  <a:schemeClr val="tx1"/>
                </a:solidFill>
              </a:rPr>
              <a:t>１食</a:t>
            </a:r>
            <a:r>
              <a:rPr lang="ja-JP" altLang="en-US" sz="1600" dirty="0">
                <a:solidFill>
                  <a:schemeClr val="tx1"/>
                </a:solidFill>
              </a:rPr>
              <a:t>の摂取目安量は、男性</a:t>
            </a:r>
            <a:r>
              <a:rPr lang="en-US" altLang="ja-JP" sz="1600" dirty="0">
                <a:solidFill>
                  <a:schemeClr val="tx1"/>
                </a:solidFill>
              </a:rPr>
              <a:t>80g</a:t>
            </a:r>
            <a:r>
              <a:rPr lang="ja-JP" altLang="en-US" sz="1600" dirty="0">
                <a:solidFill>
                  <a:schemeClr val="tx1"/>
                </a:solidFill>
              </a:rPr>
              <a:t>、女性</a:t>
            </a:r>
            <a:r>
              <a:rPr lang="en-US" altLang="ja-JP" sz="1600" dirty="0">
                <a:solidFill>
                  <a:schemeClr val="tx1"/>
                </a:solidFill>
              </a:rPr>
              <a:t>65g</a:t>
            </a:r>
            <a:r>
              <a:rPr lang="ja-JP" altLang="en-US" sz="1600" dirty="0">
                <a:solidFill>
                  <a:schemeClr val="tx1"/>
                </a:solidFill>
              </a:rPr>
              <a:t>程度となります。</a:t>
            </a:r>
            <a:endParaRPr kumimoji="1" lang="ja-JP" altLang="en-US" sz="1600" dirty="0">
              <a:solidFill>
                <a:schemeClr val="tx1"/>
              </a:solidFill>
            </a:endParaRPr>
          </a:p>
        </p:txBody>
      </p:sp>
      <p:sp>
        <p:nvSpPr>
          <p:cNvPr id="22" name="吹き出し: 四角形 21">
            <a:extLst>
              <a:ext uri="{FF2B5EF4-FFF2-40B4-BE49-F238E27FC236}">
                <a16:creationId xmlns:a16="http://schemas.microsoft.com/office/drawing/2014/main" id="{B3F4668E-4C67-4A6F-856A-3B27C6418453}"/>
              </a:ext>
            </a:extLst>
          </p:cNvPr>
          <p:cNvSpPr/>
          <p:nvPr/>
        </p:nvSpPr>
        <p:spPr>
          <a:xfrm>
            <a:off x="336907" y="3657600"/>
            <a:ext cx="2268000" cy="2129852"/>
          </a:xfrm>
          <a:prstGeom prst="wedgeRectCallout">
            <a:avLst>
              <a:gd name="adj1" fmla="val 60188"/>
              <a:gd name="adj2" fmla="val -24250"/>
            </a:avLst>
          </a:prstGeom>
          <a:solidFill>
            <a:schemeClr val="accent3">
              <a:lumMod val="20000"/>
              <a:lumOff val="80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tx1"/>
              </a:solidFill>
            </a:endParaRPr>
          </a:p>
          <a:p>
            <a:r>
              <a:rPr lang="ja-JP" altLang="en-US" b="1" dirty="0">
                <a:ln w="6350">
                  <a:solidFill>
                    <a:schemeClr val="bg1"/>
                  </a:solidFill>
                </a:ln>
                <a:solidFill>
                  <a:schemeClr val="accent6">
                    <a:lumMod val="75000"/>
                  </a:schemeClr>
                </a:solidFill>
              </a:rPr>
              <a:t>注意！ </a:t>
            </a:r>
            <a:r>
              <a:rPr lang="ja-JP" altLang="en-US" i="1" dirty="0">
                <a:solidFill>
                  <a:schemeClr val="tx1"/>
                </a:solidFill>
              </a:rPr>
              <a:t>＜食塩＞</a:t>
            </a:r>
            <a:endParaRPr lang="en-US" altLang="ja-JP" i="1" dirty="0">
              <a:solidFill>
                <a:schemeClr val="tx1"/>
              </a:solidFill>
            </a:endParaRPr>
          </a:p>
          <a:p>
            <a:r>
              <a:rPr lang="ja-JP" altLang="en-US" sz="1600" dirty="0">
                <a:solidFill>
                  <a:schemeClr val="tx1"/>
                </a:solidFill>
              </a:rPr>
              <a:t>既成品は塩分が多いです。１日の摂取目安量は、男性</a:t>
            </a:r>
            <a:r>
              <a:rPr lang="en-US" altLang="ja-JP" sz="1600" dirty="0">
                <a:solidFill>
                  <a:schemeClr val="tx1"/>
                </a:solidFill>
              </a:rPr>
              <a:t>7.5g</a:t>
            </a:r>
            <a:r>
              <a:rPr lang="ja-JP" altLang="en-US" sz="1600" dirty="0">
                <a:solidFill>
                  <a:schemeClr val="tx1"/>
                </a:solidFill>
              </a:rPr>
              <a:t>未満、</a:t>
            </a:r>
            <a:endParaRPr lang="en-US" altLang="ja-JP" sz="1600" dirty="0">
              <a:solidFill>
                <a:schemeClr val="tx1"/>
              </a:solidFill>
            </a:endParaRPr>
          </a:p>
          <a:p>
            <a:r>
              <a:rPr lang="ja-JP" altLang="en-US" sz="1600" dirty="0">
                <a:solidFill>
                  <a:schemeClr val="tx1"/>
                </a:solidFill>
              </a:rPr>
              <a:t>女性</a:t>
            </a:r>
            <a:r>
              <a:rPr lang="en-US" altLang="ja-JP" sz="1600" dirty="0">
                <a:solidFill>
                  <a:schemeClr val="tx1"/>
                </a:solidFill>
              </a:rPr>
              <a:t>6.5g</a:t>
            </a:r>
            <a:r>
              <a:rPr lang="ja-JP" altLang="en-US" sz="1600" dirty="0">
                <a:solidFill>
                  <a:schemeClr val="tx1"/>
                </a:solidFill>
              </a:rPr>
              <a:t>未満です。</a:t>
            </a:r>
            <a:endParaRPr lang="en-US" altLang="ja-JP" sz="1600" dirty="0">
              <a:solidFill>
                <a:schemeClr val="tx1"/>
              </a:solidFill>
            </a:endParaRPr>
          </a:p>
          <a:p>
            <a:pPr marL="130175" indent="-130175"/>
            <a:r>
              <a:rPr lang="en-US" altLang="ja-JP" sz="1100" dirty="0">
                <a:solidFill>
                  <a:schemeClr val="tx1"/>
                </a:solidFill>
              </a:rPr>
              <a:t>※</a:t>
            </a:r>
            <a:r>
              <a:rPr lang="ja-JP" altLang="en-US" sz="1100" dirty="0">
                <a:solidFill>
                  <a:schemeClr val="tx1"/>
                </a:solidFill>
              </a:rPr>
              <a:t>高血圧を合併していれば </a:t>
            </a:r>
            <a:r>
              <a:rPr lang="en-US" altLang="ja-JP" sz="1100" dirty="0">
                <a:solidFill>
                  <a:schemeClr val="tx1"/>
                </a:solidFill>
              </a:rPr>
              <a:t>6g</a:t>
            </a:r>
            <a:r>
              <a:rPr lang="ja-JP" altLang="en-US" sz="1100" dirty="0">
                <a:solidFill>
                  <a:schemeClr val="tx1"/>
                </a:solidFill>
              </a:rPr>
              <a:t>未満です。また、</a:t>
            </a:r>
            <a:r>
              <a:rPr lang="zh-TW" altLang="en-US" sz="1100" dirty="0">
                <a:solidFill>
                  <a:schemeClr val="tx1"/>
                </a:solidFill>
              </a:rPr>
              <a:t>糖尿病腎症</a:t>
            </a:r>
            <a:r>
              <a:rPr lang="ja-JP" altLang="en-US" sz="1100" dirty="0">
                <a:solidFill>
                  <a:schemeClr val="tx1"/>
                </a:solidFill>
              </a:rPr>
              <a:t>は病期によって食塩摂取量が異なります。</a:t>
            </a:r>
            <a:endParaRPr lang="en-US" altLang="ja-JP" sz="1100" dirty="0">
              <a:solidFill>
                <a:schemeClr val="tx1"/>
              </a:solidFill>
            </a:endParaRPr>
          </a:p>
          <a:p>
            <a:endParaRPr kumimoji="1" lang="ja-JP" altLang="en-US" dirty="0">
              <a:solidFill>
                <a:schemeClr val="tx1"/>
              </a:solidFill>
            </a:endParaRPr>
          </a:p>
        </p:txBody>
      </p:sp>
      <p:cxnSp>
        <p:nvCxnSpPr>
          <p:cNvPr id="5" name="直線コネクタ 4">
            <a:extLst>
              <a:ext uri="{FF2B5EF4-FFF2-40B4-BE49-F238E27FC236}">
                <a16:creationId xmlns:a16="http://schemas.microsoft.com/office/drawing/2014/main" id="{D7CA0158-C059-45AC-BD62-DD6CC0E78599}"/>
              </a:ext>
            </a:extLst>
          </p:cNvPr>
          <p:cNvCxnSpPr/>
          <p:nvPr/>
        </p:nvCxnSpPr>
        <p:spPr>
          <a:xfrm>
            <a:off x="5327650" y="4594225"/>
            <a:ext cx="468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40BF070-BBC0-42DD-A85C-8974F5D6B056}"/>
              </a:ext>
            </a:extLst>
          </p:cNvPr>
          <p:cNvCxnSpPr>
            <a:cxnSpLocks/>
          </p:cNvCxnSpPr>
          <p:nvPr/>
        </p:nvCxnSpPr>
        <p:spPr>
          <a:xfrm>
            <a:off x="2940050" y="4817110"/>
            <a:ext cx="792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グループ化 9">
            <a:extLst>
              <a:ext uri="{FF2B5EF4-FFF2-40B4-BE49-F238E27FC236}">
                <a16:creationId xmlns:a16="http://schemas.microsoft.com/office/drawing/2014/main" id="{9F61A465-3365-4447-9A21-8AAAE9612BD0}"/>
              </a:ext>
            </a:extLst>
          </p:cNvPr>
          <p:cNvGrpSpPr/>
          <p:nvPr/>
        </p:nvGrpSpPr>
        <p:grpSpPr>
          <a:xfrm>
            <a:off x="6441920" y="4836160"/>
            <a:ext cx="1104520" cy="838200"/>
            <a:chOff x="6441920" y="4836160"/>
            <a:chExt cx="1104520" cy="838200"/>
          </a:xfrm>
        </p:grpSpPr>
        <p:sp>
          <p:nvSpPr>
            <p:cNvPr id="9" name="吹き出し: 円形 8">
              <a:extLst>
                <a:ext uri="{FF2B5EF4-FFF2-40B4-BE49-F238E27FC236}">
                  <a16:creationId xmlns:a16="http://schemas.microsoft.com/office/drawing/2014/main" id="{A8200179-DBF9-4523-9EDF-22B6CE32EFD7}"/>
                </a:ext>
              </a:extLst>
            </p:cNvPr>
            <p:cNvSpPr/>
            <p:nvPr/>
          </p:nvSpPr>
          <p:spPr>
            <a:xfrm>
              <a:off x="6539094" y="4836160"/>
              <a:ext cx="910172" cy="838200"/>
            </a:xfrm>
            <a:prstGeom prst="wedgeEllipseCallout">
              <a:avLst>
                <a:gd name="adj1" fmla="val -95447"/>
                <a:gd name="adj2" fmla="val -79166"/>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コンテンツ プレースホルダー 1">
              <a:extLst>
                <a:ext uri="{FF2B5EF4-FFF2-40B4-BE49-F238E27FC236}">
                  <a16:creationId xmlns:a16="http://schemas.microsoft.com/office/drawing/2014/main" id="{CE2A5D0C-CDB0-444B-8117-224640F11209}"/>
                </a:ext>
              </a:extLst>
            </p:cNvPr>
            <p:cNvSpPr txBox="1">
              <a:spLocks/>
            </p:cNvSpPr>
            <p:nvPr/>
          </p:nvSpPr>
          <p:spPr>
            <a:xfrm>
              <a:off x="6441920" y="4987269"/>
              <a:ext cx="1104520" cy="5969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800" dirty="0">
                  <a:solidFill>
                    <a:schemeClr val="bg1"/>
                  </a:solidFill>
                  <a:latin typeface="+mn-ea"/>
                </a:rPr>
                <a:t>ここも</a:t>
              </a:r>
              <a:br>
                <a:rPr lang="en-US" altLang="ja-JP" sz="1800" dirty="0">
                  <a:solidFill>
                    <a:schemeClr val="bg1"/>
                  </a:solidFill>
                  <a:latin typeface="+mn-ea"/>
                </a:rPr>
              </a:br>
              <a:r>
                <a:rPr lang="ja-JP" altLang="en-US" sz="1800" dirty="0">
                  <a:solidFill>
                    <a:schemeClr val="bg1"/>
                  </a:solidFill>
                  <a:latin typeface="+mn-ea"/>
                </a:rPr>
                <a:t>見て！</a:t>
              </a:r>
            </a:p>
          </p:txBody>
        </p:sp>
      </p:grpSp>
      <p:grpSp>
        <p:nvGrpSpPr>
          <p:cNvPr id="21" name="グループ化 20">
            <a:extLst>
              <a:ext uri="{FF2B5EF4-FFF2-40B4-BE49-F238E27FC236}">
                <a16:creationId xmlns:a16="http://schemas.microsoft.com/office/drawing/2014/main" id="{20467275-6692-476E-BA05-7FC7ABC2B923}"/>
              </a:ext>
            </a:extLst>
          </p:cNvPr>
          <p:cNvGrpSpPr/>
          <p:nvPr/>
        </p:nvGrpSpPr>
        <p:grpSpPr>
          <a:xfrm>
            <a:off x="214237" y="1205039"/>
            <a:ext cx="2390669" cy="838200"/>
            <a:chOff x="5789680" y="4836160"/>
            <a:chExt cx="2390669" cy="838200"/>
          </a:xfrm>
        </p:grpSpPr>
        <p:sp>
          <p:nvSpPr>
            <p:cNvPr id="23" name="吹き出し: 円形 22">
              <a:extLst>
                <a:ext uri="{FF2B5EF4-FFF2-40B4-BE49-F238E27FC236}">
                  <a16:creationId xmlns:a16="http://schemas.microsoft.com/office/drawing/2014/main" id="{2C2D658D-20AF-4929-B284-6CB02278EBC2}"/>
                </a:ext>
              </a:extLst>
            </p:cNvPr>
            <p:cNvSpPr/>
            <p:nvPr/>
          </p:nvSpPr>
          <p:spPr>
            <a:xfrm>
              <a:off x="5789680" y="4836160"/>
              <a:ext cx="2390669" cy="838200"/>
            </a:xfrm>
            <a:prstGeom prst="wedgeEllipseCallout">
              <a:avLst>
                <a:gd name="adj1" fmla="val 58528"/>
                <a:gd name="adj2" fmla="val 39622"/>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コンテンツ プレースホルダー 1">
              <a:extLst>
                <a:ext uri="{FF2B5EF4-FFF2-40B4-BE49-F238E27FC236}">
                  <a16:creationId xmlns:a16="http://schemas.microsoft.com/office/drawing/2014/main" id="{495E4E5C-1A84-4E71-9B20-F648BD8957FE}"/>
                </a:ext>
              </a:extLst>
            </p:cNvPr>
            <p:cNvSpPr txBox="1">
              <a:spLocks/>
            </p:cNvSpPr>
            <p:nvPr/>
          </p:nvSpPr>
          <p:spPr>
            <a:xfrm>
              <a:off x="5833015" y="5002493"/>
              <a:ext cx="2303999" cy="5969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800" dirty="0">
                  <a:solidFill>
                    <a:schemeClr val="bg1"/>
                  </a:solidFill>
                  <a:latin typeface="+mn-ea"/>
                </a:rPr>
                <a:t>エネルギー量を見るだけではダメ！</a:t>
              </a:r>
            </a:p>
          </p:txBody>
        </p:sp>
      </p:grpSp>
      <p:cxnSp>
        <p:nvCxnSpPr>
          <p:cNvPr id="25" name="直線コネクタ 24">
            <a:extLst>
              <a:ext uri="{FF2B5EF4-FFF2-40B4-BE49-F238E27FC236}">
                <a16:creationId xmlns:a16="http://schemas.microsoft.com/office/drawing/2014/main" id="{8308EC49-7836-4C2F-97F3-AFD3F6E3B37A}"/>
              </a:ext>
            </a:extLst>
          </p:cNvPr>
          <p:cNvCxnSpPr>
            <a:cxnSpLocks/>
          </p:cNvCxnSpPr>
          <p:nvPr/>
        </p:nvCxnSpPr>
        <p:spPr>
          <a:xfrm>
            <a:off x="473075" y="2887729"/>
            <a:ext cx="41275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Box 3">
            <a:extLst>
              <a:ext uri="{FF2B5EF4-FFF2-40B4-BE49-F238E27FC236}">
                <a16:creationId xmlns:a16="http://schemas.microsoft.com/office/drawing/2014/main" id="{11B37D5B-F45F-4D71-891C-20038CB220C1}"/>
              </a:ext>
            </a:extLst>
          </p:cNvPr>
          <p:cNvSpPr txBox="1">
            <a:spLocks noChangeArrowheads="1"/>
          </p:cNvSpPr>
          <p:nvPr/>
        </p:nvSpPr>
        <p:spPr bwMode="auto">
          <a:xfrm>
            <a:off x="6194154" y="6261434"/>
            <a:ext cx="29498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defRPr kumimoji="1" baseline="-25000">
                <a:solidFill>
                  <a:schemeClr val="tx1"/>
                </a:solidFill>
                <a:latin typeface="HGP創英角ｺﾞｼｯｸUB" pitchFamily="50" charset="-128"/>
                <a:ea typeface="HGP創英角ｺﾞｼｯｸUB" pitchFamily="50" charset="-128"/>
              </a:defRPr>
            </a:lvl1pPr>
            <a:lvl2pPr marL="742950" indent="-285750" eaLnBrk="0" hangingPunct="0">
              <a:defRPr kumimoji="1" baseline="-25000">
                <a:solidFill>
                  <a:schemeClr val="tx1"/>
                </a:solidFill>
                <a:latin typeface="HGP創英角ｺﾞｼｯｸUB" pitchFamily="50" charset="-128"/>
                <a:ea typeface="HGP創英角ｺﾞｼｯｸUB" pitchFamily="50" charset="-128"/>
              </a:defRPr>
            </a:lvl2pPr>
            <a:lvl3pPr marL="1143000" indent="-228600" eaLnBrk="0" hangingPunct="0">
              <a:defRPr kumimoji="1" baseline="-25000">
                <a:solidFill>
                  <a:schemeClr val="tx1"/>
                </a:solidFill>
                <a:latin typeface="HGP創英角ｺﾞｼｯｸUB" pitchFamily="50" charset="-128"/>
                <a:ea typeface="HGP創英角ｺﾞｼｯｸUB" pitchFamily="50" charset="-128"/>
              </a:defRPr>
            </a:lvl3pPr>
            <a:lvl4pPr marL="1600200" indent="-228600" eaLnBrk="0" hangingPunct="0">
              <a:defRPr kumimoji="1" baseline="-25000">
                <a:solidFill>
                  <a:schemeClr val="tx1"/>
                </a:solidFill>
                <a:latin typeface="HGP創英角ｺﾞｼｯｸUB" pitchFamily="50" charset="-128"/>
                <a:ea typeface="HGP創英角ｺﾞｼｯｸUB" pitchFamily="50" charset="-128"/>
              </a:defRPr>
            </a:lvl4pPr>
            <a:lvl5pPr marL="2057400" indent="-228600" eaLnBrk="0" hangingPunct="0">
              <a:defRPr kumimoji="1" baseline="-250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baseline="-250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baseline="-250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baseline="-250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baseline="-25000">
                <a:solidFill>
                  <a:schemeClr val="tx1"/>
                </a:solidFill>
                <a:latin typeface="HGP創英角ｺﾞｼｯｸUB" pitchFamily="50" charset="-128"/>
                <a:ea typeface="HGP創英角ｺﾞｼｯｸUB" pitchFamily="50" charset="-128"/>
              </a:defRPr>
            </a:lvl9pPr>
          </a:lstStyle>
          <a:p>
            <a:pPr algn="r" eaLnBrk="1" hangingPunct="1"/>
            <a:r>
              <a:rPr lang="ja-JP" altLang="en-US" sz="800" baseline="0" dirty="0">
                <a:solidFill>
                  <a:srgbClr val="000000"/>
                </a:solidFill>
                <a:latin typeface="メイリオ" panose="020B0604030504040204" pitchFamily="50" charset="-128"/>
                <a:ea typeface="メイリオ" panose="020B0604030504040204" pitchFamily="50" charset="-128"/>
              </a:rPr>
              <a:t>厚生労働省：日本人の食事摂取基準（</a:t>
            </a:r>
            <a:r>
              <a:rPr lang="en-US" altLang="ja-JP" sz="800" baseline="0" dirty="0">
                <a:solidFill>
                  <a:srgbClr val="000000"/>
                </a:solidFill>
                <a:latin typeface="メイリオ" panose="020B0604030504040204" pitchFamily="50" charset="-128"/>
                <a:ea typeface="メイリオ" panose="020B0604030504040204" pitchFamily="50" charset="-128"/>
              </a:rPr>
              <a:t>2020</a:t>
            </a:r>
            <a:r>
              <a:rPr lang="ja-JP" altLang="en-US" sz="800" baseline="0" dirty="0">
                <a:solidFill>
                  <a:srgbClr val="000000"/>
                </a:solidFill>
                <a:latin typeface="メイリオ" panose="020B0604030504040204" pitchFamily="50" charset="-128"/>
                <a:ea typeface="メイリオ" panose="020B0604030504040204" pitchFamily="50" charset="-128"/>
              </a:rPr>
              <a:t>年版）</a:t>
            </a:r>
            <a:br>
              <a:rPr lang="en-US" altLang="ja-JP" sz="800" baseline="0" dirty="0">
                <a:solidFill>
                  <a:srgbClr val="000000"/>
                </a:solidFill>
                <a:latin typeface="メイリオ" panose="020B0604030504040204" pitchFamily="50" charset="-128"/>
                <a:ea typeface="メイリオ" panose="020B0604030504040204" pitchFamily="50" charset="-128"/>
              </a:rPr>
            </a:br>
            <a:r>
              <a:rPr lang="ja-JP" altLang="en-US" sz="800" baseline="0" dirty="0">
                <a:solidFill>
                  <a:srgbClr val="000000"/>
                </a:solidFill>
                <a:latin typeface="メイリオ" panose="020B0604030504040204" pitchFamily="50" charset="-128"/>
                <a:ea typeface="メイリオ" panose="020B0604030504040204" pitchFamily="50" charset="-128"/>
              </a:rPr>
              <a:t>（</a:t>
            </a:r>
            <a:r>
              <a:rPr lang="en-US" altLang="ja-JP" sz="800" baseline="0" dirty="0">
                <a:solidFill>
                  <a:srgbClr val="000000"/>
                </a:solidFill>
                <a:latin typeface="メイリオ" panose="020B0604030504040204" pitchFamily="50" charset="-128"/>
                <a:ea typeface="メイリオ" panose="020B0604030504040204" pitchFamily="50" charset="-128"/>
              </a:rPr>
              <a:t>https://www.mhlw.go.jp/stf/newpage_08517.html</a:t>
            </a:r>
            <a:r>
              <a:rPr lang="ja-JP" altLang="en-US" sz="800" baseline="0" dirty="0">
                <a:solidFill>
                  <a:srgbClr val="000000"/>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62344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屋内, テーブル, 暗い, 座る が含まれている画像&#10;&#10;自動的に生成された説明">
            <a:extLst>
              <a:ext uri="{FF2B5EF4-FFF2-40B4-BE49-F238E27FC236}">
                <a16:creationId xmlns:a16="http://schemas.microsoft.com/office/drawing/2014/main" id="{C0D5E7DD-585B-4C38-8370-8DA4971176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8593" y="3441116"/>
            <a:ext cx="1341285" cy="1341285"/>
          </a:xfrm>
          <a:prstGeom prst="rect">
            <a:avLst/>
          </a:prstGeom>
        </p:spPr>
      </p:pic>
      <p:pic>
        <p:nvPicPr>
          <p:cNvPr id="53" name="図 52" descr="皿の上の食べ物&#10;&#10;自動的に生成された説明">
            <a:extLst>
              <a:ext uri="{FF2B5EF4-FFF2-40B4-BE49-F238E27FC236}">
                <a16:creationId xmlns:a16="http://schemas.microsoft.com/office/drawing/2014/main" id="{61CA4457-6668-4BF4-9330-787B1B11E5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8793" y="5061649"/>
            <a:ext cx="1359065" cy="1359065"/>
          </a:xfrm>
          <a:prstGeom prst="rect">
            <a:avLst/>
          </a:prstGeom>
        </p:spPr>
      </p:pic>
      <p:pic>
        <p:nvPicPr>
          <p:cNvPr id="20" name="図 19" descr="皿の上にあるサラダ&#10;&#10;自動的に生成された説明">
            <a:extLst>
              <a:ext uri="{FF2B5EF4-FFF2-40B4-BE49-F238E27FC236}">
                <a16:creationId xmlns:a16="http://schemas.microsoft.com/office/drawing/2014/main" id="{F938BEDF-70D0-4D0C-8628-E5D0623467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7381" y="5060426"/>
            <a:ext cx="1440000" cy="1440000"/>
          </a:xfrm>
          <a:prstGeom prst="rect">
            <a:avLst/>
          </a:prstGeom>
        </p:spPr>
      </p:pic>
      <p:pic>
        <p:nvPicPr>
          <p:cNvPr id="60" name="図 59">
            <a:extLst>
              <a:ext uri="{FF2B5EF4-FFF2-40B4-BE49-F238E27FC236}">
                <a16:creationId xmlns:a16="http://schemas.microsoft.com/office/drawing/2014/main" id="{6BC0B279-F5C1-4E41-896A-1A3EF9E1C5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7483" y="3358899"/>
            <a:ext cx="1417375" cy="1417375"/>
          </a:xfrm>
          <a:prstGeom prst="rect">
            <a:avLst/>
          </a:prstGeom>
        </p:spPr>
      </p:pic>
      <p:pic>
        <p:nvPicPr>
          <p:cNvPr id="50" name="図 49" descr="皿, 食品, テーブル, コーヒー が含まれている画像&#10;&#10;自動的に生成された説明">
            <a:extLst>
              <a:ext uri="{FF2B5EF4-FFF2-40B4-BE49-F238E27FC236}">
                <a16:creationId xmlns:a16="http://schemas.microsoft.com/office/drawing/2014/main" id="{CFBB4C32-1873-42A0-9DCF-CB03F7606C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0608" y="1506753"/>
            <a:ext cx="1360239" cy="1360239"/>
          </a:xfrm>
          <a:prstGeom prst="rect">
            <a:avLst/>
          </a:prstGeom>
        </p:spPr>
      </p:pic>
      <p:pic>
        <p:nvPicPr>
          <p:cNvPr id="22" name="図 21" descr="チョコレートチップクッキー&#10;&#10;自動的に生成された説明">
            <a:extLst>
              <a:ext uri="{FF2B5EF4-FFF2-40B4-BE49-F238E27FC236}">
                <a16:creationId xmlns:a16="http://schemas.microsoft.com/office/drawing/2014/main" id="{D38171CA-62F0-401D-9B6E-2D9571B0F1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1961" y="1586734"/>
            <a:ext cx="1349866" cy="1349866"/>
          </a:xfrm>
          <a:prstGeom prst="rect">
            <a:avLst/>
          </a:prstGeom>
        </p:spPr>
      </p:pic>
      <p:pic>
        <p:nvPicPr>
          <p:cNvPr id="48" name="図 47" descr="ケーキ, テーブル, シャツ が含まれている画像&#10;&#10;自動的に生成された説明">
            <a:extLst>
              <a:ext uri="{FF2B5EF4-FFF2-40B4-BE49-F238E27FC236}">
                <a16:creationId xmlns:a16="http://schemas.microsoft.com/office/drawing/2014/main" id="{C90434DF-5477-49B2-AD2F-427A7E3DEB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89719" y="1535874"/>
            <a:ext cx="1334246" cy="1334246"/>
          </a:xfrm>
          <a:prstGeom prst="rect">
            <a:avLst/>
          </a:prstGeom>
        </p:spPr>
      </p:pic>
      <p:sp>
        <p:nvSpPr>
          <p:cNvPr id="2" name="スライド番号プレースホルダー 1">
            <a:extLst>
              <a:ext uri="{FF2B5EF4-FFF2-40B4-BE49-F238E27FC236}">
                <a16:creationId xmlns:a16="http://schemas.microsoft.com/office/drawing/2014/main" id="{0035E119-4613-4B0E-9C74-6FE4F087D343}"/>
              </a:ext>
            </a:extLst>
          </p:cNvPr>
          <p:cNvSpPr>
            <a:spLocks noGrp="1"/>
          </p:cNvSpPr>
          <p:nvPr>
            <p:ph type="sldNum" sz="quarter" idx="4"/>
          </p:nvPr>
        </p:nvSpPr>
        <p:spPr/>
        <p:txBody>
          <a:bodyPr/>
          <a:lstStyle/>
          <a:p>
            <a:fld id="{9FD83A67-C334-4EBD-BE04-EE2E4B494E79}" type="slidenum">
              <a:rPr lang="en-US" altLang="ja-JP" smtClean="0"/>
              <a:pPr/>
              <a:t>6</a:t>
            </a:fld>
            <a:endParaRPr lang="en-US" dirty="0"/>
          </a:p>
        </p:txBody>
      </p:sp>
      <p:sp>
        <p:nvSpPr>
          <p:cNvPr id="3" name="タイトル 2">
            <a:extLst>
              <a:ext uri="{FF2B5EF4-FFF2-40B4-BE49-F238E27FC236}">
                <a16:creationId xmlns:a16="http://schemas.microsoft.com/office/drawing/2014/main" id="{CCBBA35D-A736-4790-9A70-41DB908A78BD}"/>
              </a:ext>
            </a:extLst>
          </p:cNvPr>
          <p:cNvSpPr>
            <a:spLocks noGrp="1"/>
          </p:cNvSpPr>
          <p:nvPr>
            <p:ph type="title"/>
          </p:nvPr>
        </p:nvSpPr>
        <p:spPr/>
        <p:txBody>
          <a:bodyPr>
            <a:normAutofit fontScale="90000"/>
          </a:bodyPr>
          <a:lstStyle/>
          <a:p>
            <a:r>
              <a:rPr lang="ja-JP" altLang="en-US" dirty="0"/>
              <a:t>主食・主菜・副菜をバランスよく</a:t>
            </a:r>
            <a:br>
              <a:rPr lang="en-US" altLang="ja-JP" dirty="0"/>
            </a:br>
            <a:r>
              <a:rPr lang="ja-JP" altLang="en-US" dirty="0"/>
              <a:t>組み合わせましょう（おすすめ）</a:t>
            </a:r>
            <a:endParaRPr kumimoji="1" lang="ja-JP" altLang="en-US" dirty="0"/>
          </a:p>
        </p:txBody>
      </p:sp>
      <p:sp>
        <p:nvSpPr>
          <p:cNvPr id="5" name="四角形: 角を丸くする 4">
            <a:extLst>
              <a:ext uri="{FF2B5EF4-FFF2-40B4-BE49-F238E27FC236}">
                <a16:creationId xmlns:a16="http://schemas.microsoft.com/office/drawing/2014/main" id="{A25A8FB3-7F9E-461F-A076-30370C059071}"/>
              </a:ext>
            </a:extLst>
          </p:cNvPr>
          <p:cNvSpPr/>
          <p:nvPr/>
        </p:nvSpPr>
        <p:spPr>
          <a:xfrm>
            <a:off x="324000" y="1215441"/>
            <a:ext cx="8496000" cy="1692000"/>
          </a:xfrm>
          <a:prstGeom prst="roundRect">
            <a:avLst>
              <a:gd name="adj" fmla="val 5067"/>
            </a:avLst>
          </a:prstGeom>
          <a:noFill/>
          <a:ln w="381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1">
            <a:extLst>
              <a:ext uri="{FF2B5EF4-FFF2-40B4-BE49-F238E27FC236}">
                <a16:creationId xmlns:a16="http://schemas.microsoft.com/office/drawing/2014/main" id="{BB7CB923-3A6B-4485-9C18-509AD75D8359}"/>
              </a:ext>
            </a:extLst>
          </p:cNvPr>
          <p:cNvSpPr txBox="1">
            <a:spLocks/>
          </p:cNvSpPr>
          <p:nvPr/>
        </p:nvSpPr>
        <p:spPr>
          <a:xfrm>
            <a:off x="962475" y="1244600"/>
            <a:ext cx="7776912" cy="383082"/>
          </a:xfrm>
          <a:prstGeom prst="rect">
            <a:avLst/>
          </a:prstGeom>
        </p:spPr>
        <p:txBody>
          <a:bodyPr lIns="216000" tIns="10800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000" b="1" dirty="0">
                <a:latin typeface="+mn-ea"/>
              </a:rPr>
              <a:t>血糖値を上げる糖質が多い主食は、適量にしましょう。</a:t>
            </a:r>
            <a:br>
              <a:rPr lang="en-US" altLang="ja-JP" sz="2000" b="1" dirty="0">
                <a:latin typeface="+mn-ea"/>
              </a:rPr>
            </a:br>
            <a:r>
              <a:rPr lang="ja-JP" altLang="en-US" sz="1600" dirty="0">
                <a:latin typeface="+mn-ea"/>
              </a:rPr>
              <a:t>適切な「量」が重要です！</a:t>
            </a:r>
            <a:endParaRPr lang="ja-JP" altLang="en-US" sz="2000" dirty="0">
              <a:latin typeface="+mn-ea"/>
            </a:endParaRPr>
          </a:p>
        </p:txBody>
      </p:sp>
      <p:sp>
        <p:nvSpPr>
          <p:cNvPr id="7" name="角丸四角形 10">
            <a:extLst>
              <a:ext uri="{FF2B5EF4-FFF2-40B4-BE49-F238E27FC236}">
                <a16:creationId xmlns:a16="http://schemas.microsoft.com/office/drawing/2014/main" id="{DAB87C0A-C329-4BB1-BF2E-796B03DEF20E}"/>
              </a:ext>
            </a:extLst>
          </p:cNvPr>
          <p:cNvSpPr/>
          <p:nvPr/>
        </p:nvSpPr>
        <p:spPr>
          <a:xfrm>
            <a:off x="426129" y="1305441"/>
            <a:ext cx="681038" cy="1512000"/>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bIns="0" rtlCol="0" anchor="ctr">
            <a:spAutoFit/>
          </a:bodyPr>
          <a:lstStyle/>
          <a:p>
            <a:pPr algn="ctr"/>
            <a:r>
              <a:rPr kumimoji="1" lang="ja-JP" altLang="en-US" sz="2800" b="1" dirty="0">
                <a:latin typeface="+mn-ea"/>
              </a:rPr>
              <a:t>主食</a:t>
            </a:r>
          </a:p>
        </p:txBody>
      </p:sp>
      <p:sp>
        <p:nvSpPr>
          <p:cNvPr id="8" name="四角形: 角を丸くする 7">
            <a:extLst>
              <a:ext uri="{FF2B5EF4-FFF2-40B4-BE49-F238E27FC236}">
                <a16:creationId xmlns:a16="http://schemas.microsoft.com/office/drawing/2014/main" id="{4E8FC8BE-8796-44CB-B146-4BD15E4A396A}"/>
              </a:ext>
            </a:extLst>
          </p:cNvPr>
          <p:cNvSpPr/>
          <p:nvPr/>
        </p:nvSpPr>
        <p:spPr>
          <a:xfrm>
            <a:off x="309700" y="3021064"/>
            <a:ext cx="8496000" cy="1692000"/>
          </a:xfrm>
          <a:prstGeom prst="roundRect">
            <a:avLst>
              <a:gd name="adj" fmla="val 5067"/>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E16FF111-06BF-49FF-8F8D-7093E922CF43}"/>
              </a:ext>
            </a:extLst>
          </p:cNvPr>
          <p:cNvSpPr/>
          <p:nvPr/>
        </p:nvSpPr>
        <p:spPr>
          <a:xfrm>
            <a:off x="309700" y="4817426"/>
            <a:ext cx="8496000" cy="1692000"/>
          </a:xfrm>
          <a:prstGeom prst="roundRect">
            <a:avLst>
              <a:gd name="adj" fmla="val 5067"/>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0">
            <a:extLst>
              <a:ext uri="{FF2B5EF4-FFF2-40B4-BE49-F238E27FC236}">
                <a16:creationId xmlns:a16="http://schemas.microsoft.com/office/drawing/2014/main" id="{ADE3A64C-737A-4FDE-9E48-B28B31C1EC08}"/>
              </a:ext>
            </a:extLst>
          </p:cNvPr>
          <p:cNvSpPr/>
          <p:nvPr/>
        </p:nvSpPr>
        <p:spPr>
          <a:xfrm>
            <a:off x="426129" y="3126607"/>
            <a:ext cx="681038" cy="1512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bIns="0" rtlCol="0" anchor="ctr">
            <a:spAutoFit/>
          </a:bodyPr>
          <a:lstStyle/>
          <a:p>
            <a:pPr algn="ctr"/>
            <a:r>
              <a:rPr kumimoji="1" lang="ja-JP" altLang="en-US" sz="2800" b="1" dirty="0">
                <a:latin typeface="+mn-ea"/>
              </a:rPr>
              <a:t>主菜</a:t>
            </a:r>
          </a:p>
        </p:txBody>
      </p:sp>
      <p:sp>
        <p:nvSpPr>
          <p:cNvPr id="13" name="角丸四角形 10">
            <a:extLst>
              <a:ext uri="{FF2B5EF4-FFF2-40B4-BE49-F238E27FC236}">
                <a16:creationId xmlns:a16="http://schemas.microsoft.com/office/drawing/2014/main" id="{2DDB718F-FC61-4FA3-A746-9060760A8843}"/>
              </a:ext>
            </a:extLst>
          </p:cNvPr>
          <p:cNvSpPr/>
          <p:nvPr/>
        </p:nvSpPr>
        <p:spPr>
          <a:xfrm>
            <a:off x="426129" y="4892314"/>
            <a:ext cx="681038" cy="151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bIns="0" rtlCol="0" anchor="ctr">
            <a:spAutoFit/>
          </a:bodyPr>
          <a:lstStyle/>
          <a:p>
            <a:pPr algn="ctr"/>
            <a:r>
              <a:rPr kumimoji="1" lang="ja-JP" altLang="en-US" sz="2800" b="1" dirty="0">
                <a:latin typeface="+mn-ea"/>
              </a:rPr>
              <a:t>副菜</a:t>
            </a:r>
          </a:p>
        </p:txBody>
      </p:sp>
      <p:sp>
        <p:nvSpPr>
          <p:cNvPr id="24" name="コンテンツ プレースホルダー 1">
            <a:extLst>
              <a:ext uri="{FF2B5EF4-FFF2-40B4-BE49-F238E27FC236}">
                <a16:creationId xmlns:a16="http://schemas.microsoft.com/office/drawing/2014/main" id="{092B08AF-0580-443D-BB32-84C59632380A}"/>
              </a:ext>
            </a:extLst>
          </p:cNvPr>
          <p:cNvSpPr txBox="1">
            <a:spLocks/>
          </p:cNvSpPr>
          <p:nvPr/>
        </p:nvSpPr>
        <p:spPr>
          <a:xfrm>
            <a:off x="1209296" y="2672589"/>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400" dirty="0">
                <a:latin typeface="+mn-ea"/>
              </a:rPr>
              <a:t>五穀米おにぎり</a:t>
            </a:r>
            <a:br>
              <a:rPr lang="en-US" altLang="ja-JP" sz="1400" dirty="0">
                <a:latin typeface="+mn-ea"/>
              </a:rPr>
            </a:br>
            <a:endParaRPr lang="ja-JP" altLang="en-US" sz="1400" dirty="0">
              <a:latin typeface="+mn-ea"/>
            </a:endParaRPr>
          </a:p>
        </p:txBody>
      </p:sp>
      <p:sp>
        <p:nvSpPr>
          <p:cNvPr id="25" name="コンテンツ プレースホルダー 1">
            <a:extLst>
              <a:ext uri="{FF2B5EF4-FFF2-40B4-BE49-F238E27FC236}">
                <a16:creationId xmlns:a16="http://schemas.microsoft.com/office/drawing/2014/main" id="{6A6B02D5-71D3-4AE8-B1EA-FC295D79854B}"/>
              </a:ext>
            </a:extLst>
          </p:cNvPr>
          <p:cNvSpPr txBox="1">
            <a:spLocks/>
          </p:cNvSpPr>
          <p:nvPr/>
        </p:nvSpPr>
        <p:spPr>
          <a:xfrm>
            <a:off x="2697984" y="2672589"/>
            <a:ext cx="1620000"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400" dirty="0">
                <a:latin typeface="+mn-ea"/>
              </a:rPr>
              <a:t>もち麦ご飯おにぎり</a:t>
            </a:r>
            <a:br>
              <a:rPr lang="en-US" altLang="ja-JP" sz="1400" dirty="0">
                <a:latin typeface="+mn-ea"/>
              </a:rPr>
            </a:br>
            <a:endParaRPr lang="ja-JP" altLang="en-US" sz="1400" dirty="0">
              <a:latin typeface="+mn-ea"/>
            </a:endParaRPr>
          </a:p>
        </p:txBody>
      </p:sp>
      <p:sp>
        <p:nvSpPr>
          <p:cNvPr id="26" name="コンテンツ プレースホルダー 1">
            <a:extLst>
              <a:ext uri="{FF2B5EF4-FFF2-40B4-BE49-F238E27FC236}">
                <a16:creationId xmlns:a16="http://schemas.microsoft.com/office/drawing/2014/main" id="{49925EF5-DBA9-4075-B100-3BF9DB1D8C55}"/>
              </a:ext>
            </a:extLst>
          </p:cNvPr>
          <p:cNvSpPr txBox="1">
            <a:spLocks/>
          </p:cNvSpPr>
          <p:nvPr/>
        </p:nvSpPr>
        <p:spPr>
          <a:xfrm>
            <a:off x="4219244" y="2672589"/>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400" dirty="0">
                <a:latin typeface="+mn-ea"/>
              </a:rPr>
              <a:t>手巻き寿司</a:t>
            </a:r>
            <a:br>
              <a:rPr lang="en-US" altLang="ja-JP" sz="1400" dirty="0">
                <a:latin typeface="+mn-ea"/>
              </a:rPr>
            </a:br>
            <a:endParaRPr lang="ja-JP" altLang="en-US" sz="1400" dirty="0">
              <a:latin typeface="+mn-ea"/>
            </a:endParaRPr>
          </a:p>
        </p:txBody>
      </p:sp>
      <p:sp>
        <p:nvSpPr>
          <p:cNvPr id="27" name="コンテンツ プレースホルダー 1">
            <a:extLst>
              <a:ext uri="{FF2B5EF4-FFF2-40B4-BE49-F238E27FC236}">
                <a16:creationId xmlns:a16="http://schemas.microsoft.com/office/drawing/2014/main" id="{280965FE-3EC2-4C9F-9274-0C42E7BD3961}"/>
              </a:ext>
            </a:extLst>
          </p:cNvPr>
          <p:cNvSpPr txBox="1">
            <a:spLocks/>
          </p:cNvSpPr>
          <p:nvPr/>
        </p:nvSpPr>
        <p:spPr>
          <a:xfrm>
            <a:off x="5743129" y="2672589"/>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400" dirty="0">
                <a:latin typeface="+mn-ea"/>
              </a:rPr>
              <a:t>ロールパン</a:t>
            </a:r>
            <a:br>
              <a:rPr lang="en-US" altLang="ja-JP" sz="1400" dirty="0">
                <a:latin typeface="+mn-ea"/>
              </a:rPr>
            </a:br>
            <a:endParaRPr lang="ja-JP" altLang="en-US" sz="1400" dirty="0">
              <a:latin typeface="+mn-ea"/>
            </a:endParaRPr>
          </a:p>
        </p:txBody>
      </p:sp>
      <p:sp>
        <p:nvSpPr>
          <p:cNvPr id="28" name="コンテンツ プレースホルダー 1">
            <a:extLst>
              <a:ext uri="{FF2B5EF4-FFF2-40B4-BE49-F238E27FC236}">
                <a16:creationId xmlns:a16="http://schemas.microsoft.com/office/drawing/2014/main" id="{0A9C4452-0D27-4981-9A54-342E03B246B3}"/>
              </a:ext>
            </a:extLst>
          </p:cNvPr>
          <p:cNvSpPr txBox="1">
            <a:spLocks/>
          </p:cNvSpPr>
          <p:nvPr/>
        </p:nvSpPr>
        <p:spPr>
          <a:xfrm>
            <a:off x="7277871" y="2672589"/>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400" dirty="0">
                <a:latin typeface="+mn-ea"/>
              </a:rPr>
              <a:t>ミックスサンド</a:t>
            </a:r>
            <a:br>
              <a:rPr lang="en-US" altLang="ja-JP" sz="1400" dirty="0">
                <a:latin typeface="+mn-ea"/>
              </a:rPr>
            </a:br>
            <a:endParaRPr lang="ja-JP" altLang="en-US" sz="1400" dirty="0">
              <a:latin typeface="+mn-ea"/>
            </a:endParaRPr>
          </a:p>
        </p:txBody>
      </p:sp>
      <p:sp>
        <p:nvSpPr>
          <p:cNvPr id="33" name="コンテンツ プレースホルダー 1">
            <a:extLst>
              <a:ext uri="{FF2B5EF4-FFF2-40B4-BE49-F238E27FC236}">
                <a16:creationId xmlns:a16="http://schemas.microsoft.com/office/drawing/2014/main" id="{1851744A-3D15-4BCA-8C59-757A36436CBC}"/>
              </a:ext>
            </a:extLst>
          </p:cNvPr>
          <p:cNvSpPr txBox="1">
            <a:spLocks/>
          </p:cNvSpPr>
          <p:nvPr/>
        </p:nvSpPr>
        <p:spPr>
          <a:xfrm>
            <a:off x="2698572" y="4480465"/>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400" dirty="0">
                <a:latin typeface="+mn-ea"/>
              </a:rPr>
              <a:t>焼き魚</a:t>
            </a:r>
            <a:br>
              <a:rPr lang="en-US" altLang="ja-JP" sz="1400" dirty="0">
                <a:latin typeface="+mn-ea"/>
              </a:rPr>
            </a:br>
            <a:endParaRPr lang="ja-JP" altLang="en-US" sz="1400" dirty="0">
              <a:latin typeface="+mn-ea"/>
            </a:endParaRPr>
          </a:p>
        </p:txBody>
      </p:sp>
      <p:sp>
        <p:nvSpPr>
          <p:cNvPr id="34" name="コンテンツ プレースホルダー 1">
            <a:extLst>
              <a:ext uri="{FF2B5EF4-FFF2-40B4-BE49-F238E27FC236}">
                <a16:creationId xmlns:a16="http://schemas.microsoft.com/office/drawing/2014/main" id="{4922DBFA-E54C-452D-AAE2-1A27BC31F04A}"/>
              </a:ext>
            </a:extLst>
          </p:cNvPr>
          <p:cNvSpPr txBox="1">
            <a:spLocks/>
          </p:cNvSpPr>
          <p:nvPr/>
        </p:nvSpPr>
        <p:spPr>
          <a:xfrm>
            <a:off x="4201637" y="4480465"/>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400" dirty="0">
                <a:latin typeface="+mn-ea"/>
              </a:rPr>
              <a:t>焼き鳥</a:t>
            </a:r>
            <a:br>
              <a:rPr lang="en-US" altLang="ja-JP" sz="1400" dirty="0">
                <a:latin typeface="+mn-ea"/>
              </a:rPr>
            </a:br>
            <a:endParaRPr lang="ja-JP" altLang="en-US" sz="1400" dirty="0">
              <a:latin typeface="+mn-ea"/>
            </a:endParaRPr>
          </a:p>
        </p:txBody>
      </p:sp>
      <p:sp>
        <p:nvSpPr>
          <p:cNvPr id="35" name="コンテンツ プレースホルダー 1">
            <a:extLst>
              <a:ext uri="{FF2B5EF4-FFF2-40B4-BE49-F238E27FC236}">
                <a16:creationId xmlns:a16="http://schemas.microsoft.com/office/drawing/2014/main" id="{6B08D5EE-08C4-43A2-B16C-C2CCE00B456E}"/>
              </a:ext>
            </a:extLst>
          </p:cNvPr>
          <p:cNvSpPr txBox="1">
            <a:spLocks/>
          </p:cNvSpPr>
          <p:nvPr/>
        </p:nvSpPr>
        <p:spPr>
          <a:xfrm>
            <a:off x="5718781" y="4480465"/>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400" dirty="0">
                <a:latin typeface="+mn-ea"/>
              </a:rPr>
              <a:t>麻婆豆腐</a:t>
            </a:r>
            <a:br>
              <a:rPr lang="en-US" altLang="ja-JP" sz="1400" dirty="0">
                <a:latin typeface="+mn-ea"/>
              </a:rPr>
            </a:br>
            <a:endParaRPr lang="ja-JP" altLang="en-US" sz="1400" dirty="0">
              <a:latin typeface="+mn-ea"/>
            </a:endParaRPr>
          </a:p>
        </p:txBody>
      </p:sp>
      <p:sp>
        <p:nvSpPr>
          <p:cNvPr id="36" name="コンテンツ プレースホルダー 1">
            <a:extLst>
              <a:ext uri="{FF2B5EF4-FFF2-40B4-BE49-F238E27FC236}">
                <a16:creationId xmlns:a16="http://schemas.microsoft.com/office/drawing/2014/main" id="{71410129-898C-44B6-B7D7-CA1FE3142439}"/>
              </a:ext>
            </a:extLst>
          </p:cNvPr>
          <p:cNvSpPr txBox="1">
            <a:spLocks/>
          </p:cNvSpPr>
          <p:nvPr/>
        </p:nvSpPr>
        <p:spPr>
          <a:xfrm>
            <a:off x="7235924" y="4480465"/>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400" dirty="0">
                <a:latin typeface="+mn-ea"/>
              </a:rPr>
              <a:t>八宝菜</a:t>
            </a:r>
            <a:br>
              <a:rPr lang="en-US" altLang="ja-JP" sz="1400" dirty="0">
                <a:latin typeface="+mn-ea"/>
              </a:rPr>
            </a:br>
            <a:endParaRPr lang="ja-JP" altLang="en-US" sz="1400" dirty="0">
              <a:latin typeface="+mn-ea"/>
            </a:endParaRPr>
          </a:p>
        </p:txBody>
      </p:sp>
      <p:sp>
        <p:nvSpPr>
          <p:cNvPr id="41" name="コンテンツ プレースホルダー 1">
            <a:extLst>
              <a:ext uri="{FF2B5EF4-FFF2-40B4-BE49-F238E27FC236}">
                <a16:creationId xmlns:a16="http://schemas.microsoft.com/office/drawing/2014/main" id="{81A05889-EC71-476E-BA10-FC2F2EB0C648}"/>
              </a:ext>
            </a:extLst>
          </p:cNvPr>
          <p:cNvSpPr txBox="1">
            <a:spLocks/>
          </p:cNvSpPr>
          <p:nvPr/>
        </p:nvSpPr>
        <p:spPr>
          <a:xfrm>
            <a:off x="2659783" y="6194067"/>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400" dirty="0">
                <a:latin typeface="+mn-ea"/>
              </a:rPr>
              <a:t>海草サラダ</a:t>
            </a:r>
            <a:br>
              <a:rPr lang="en-US" altLang="ja-JP" sz="1400" dirty="0">
                <a:latin typeface="+mn-ea"/>
              </a:rPr>
            </a:br>
            <a:endParaRPr lang="ja-JP" altLang="en-US" sz="1400" dirty="0">
              <a:latin typeface="+mn-ea"/>
            </a:endParaRPr>
          </a:p>
        </p:txBody>
      </p:sp>
      <p:sp>
        <p:nvSpPr>
          <p:cNvPr id="42" name="コンテンツ プレースホルダー 1">
            <a:extLst>
              <a:ext uri="{FF2B5EF4-FFF2-40B4-BE49-F238E27FC236}">
                <a16:creationId xmlns:a16="http://schemas.microsoft.com/office/drawing/2014/main" id="{C5BBC837-503E-437A-B9B5-49826C3115CE}"/>
              </a:ext>
            </a:extLst>
          </p:cNvPr>
          <p:cNvSpPr txBox="1">
            <a:spLocks/>
          </p:cNvSpPr>
          <p:nvPr/>
        </p:nvSpPr>
        <p:spPr>
          <a:xfrm>
            <a:off x="4166440" y="6194067"/>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400" dirty="0">
                <a:latin typeface="+mn-ea"/>
              </a:rPr>
              <a:t>めかぶ</a:t>
            </a:r>
            <a:br>
              <a:rPr lang="en-US" altLang="ja-JP" sz="1400" dirty="0">
                <a:latin typeface="+mn-ea"/>
              </a:rPr>
            </a:br>
            <a:endParaRPr lang="ja-JP" altLang="en-US" sz="1400" dirty="0">
              <a:latin typeface="+mn-ea"/>
            </a:endParaRPr>
          </a:p>
        </p:txBody>
      </p:sp>
      <p:sp>
        <p:nvSpPr>
          <p:cNvPr id="43" name="コンテンツ プレースホルダー 1">
            <a:extLst>
              <a:ext uri="{FF2B5EF4-FFF2-40B4-BE49-F238E27FC236}">
                <a16:creationId xmlns:a16="http://schemas.microsoft.com/office/drawing/2014/main" id="{7B4DCBB4-8325-4B42-811E-6CBA9C5D421C}"/>
              </a:ext>
            </a:extLst>
          </p:cNvPr>
          <p:cNvSpPr txBox="1">
            <a:spLocks/>
          </p:cNvSpPr>
          <p:nvPr/>
        </p:nvSpPr>
        <p:spPr>
          <a:xfrm>
            <a:off x="5683584" y="6194067"/>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400" dirty="0">
                <a:latin typeface="+mn-ea"/>
              </a:rPr>
              <a:t>きんぴら煮</a:t>
            </a:r>
          </a:p>
        </p:txBody>
      </p:sp>
      <p:sp>
        <p:nvSpPr>
          <p:cNvPr id="44" name="コンテンツ プレースホルダー 1">
            <a:extLst>
              <a:ext uri="{FF2B5EF4-FFF2-40B4-BE49-F238E27FC236}">
                <a16:creationId xmlns:a16="http://schemas.microsoft.com/office/drawing/2014/main" id="{C51DC45E-FC72-4D1C-A877-7A87F6FB801B}"/>
              </a:ext>
            </a:extLst>
          </p:cNvPr>
          <p:cNvSpPr txBox="1">
            <a:spLocks/>
          </p:cNvSpPr>
          <p:nvPr/>
        </p:nvSpPr>
        <p:spPr>
          <a:xfrm>
            <a:off x="7200727" y="6194067"/>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400" dirty="0">
                <a:latin typeface="+mn-ea"/>
              </a:rPr>
              <a:t>筑前煮</a:t>
            </a:r>
            <a:br>
              <a:rPr lang="en-US" altLang="ja-JP" sz="1400" dirty="0">
                <a:latin typeface="+mn-ea"/>
              </a:rPr>
            </a:br>
            <a:endParaRPr lang="ja-JP" altLang="en-US" sz="1400" dirty="0">
              <a:latin typeface="+mn-ea"/>
            </a:endParaRPr>
          </a:p>
        </p:txBody>
      </p:sp>
      <p:pic>
        <p:nvPicPr>
          <p:cNvPr id="46" name="図 45" descr="皿の上のドーナツと飲み物&#10;&#10;自動的に生成された説明">
            <a:extLst>
              <a:ext uri="{FF2B5EF4-FFF2-40B4-BE49-F238E27FC236}">
                <a16:creationId xmlns:a16="http://schemas.microsoft.com/office/drawing/2014/main" id="{A0F3F902-EC0B-4E31-9287-CE52C6C7BBF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31014" y="1662722"/>
            <a:ext cx="1153941" cy="1153941"/>
          </a:xfrm>
          <a:prstGeom prst="rect">
            <a:avLst/>
          </a:prstGeom>
        </p:spPr>
      </p:pic>
      <p:pic>
        <p:nvPicPr>
          <p:cNvPr id="54" name="図 53" descr="テーブル, カップ, 食品, 座る が含まれている画像&#10;&#10;自動的に生成された説明">
            <a:extLst>
              <a:ext uri="{FF2B5EF4-FFF2-40B4-BE49-F238E27FC236}">
                <a16:creationId xmlns:a16="http://schemas.microsoft.com/office/drawing/2014/main" id="{29715604-4F11-4A8B-910D-58DB7B22FE7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50259" y="1535874"/>
            <a:ext cx="1130420" cy="1130420"/>
          </a:xfrm>
          <a:prstGeom prst="rect">
            <a:avLst/>
          </a:prstGeom>
        </p:spPr>
      </p:pic>
      <p:pic>
        <p:nvPicPr>
          <p:cNvPr id="57" name="図 56" descr="皿の上の食べ物&#10;&#10;自動的に生成された説明">
            <a:extLst>
              <a:ext uri="{FF2B5EF4-FFF2-40B4-BE49-F238E27FC236}">
                <a16:creationId xmlns:a16="http://schemas.microsoft.com/office/drawing/2014/main" id="{7F1E2C59-C98B-4FDD-AD36-66C0D076846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40278" y="3614866"/>
            <a:ext cx="1013232" cy="1013232"/>
          </a:xfrm>
          <a:prstGeom prst="rect">
            <a:avLst/>
          </a:prstGeom>
        </p:spPr>
      </p:pic>
      <p:sp>
        <p:nvSpPr>
          <p:cNvPr id="58" name="コンテンツ プレースホルダー 1">
            <a:extLst>
              <a:ext uri="{FF2B5EF4-FFF2-40B4-BE49-F238E27FC236}">
                <a16:creationId xmlns:a16="http://schemas.microsoft.com/office/drawing/2014/main" id="{755984EE-6323-4494-89D2-D8E842AD4DD8}"/>
              </a:ext>
            </a:extLst>
          </p:cNvPr>
          <p:cNvSpPr txBox="1">
            <a:spLocks/>
          </p:cNvSpPr>
          <p:nvPr/>
        </p:nvSpPr>
        <p:spPr>
          <a:xfrm>
            <a:off x="1209296" y="4480465"/>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400" dirty="0">
                <a:latin typeface="+mn-ea"/>
              </a:rPr>
              <a:t>肉豆腐</a:t>
            </a:r>
            <a:br>
              <a:rPr lang="en-US" altLang="ja-JP" sz="1400" dirty="0">
                <a:latin typeface="+mn-ea"/>
              </a:rPr>
            </a:br>
            <a:endParaRPr lang="ja-JP" altLang="en-US" sz="1400" dirty="0">
              <a:latin typeface="+mn-ea"/>
            </a:endParaRPr>
          </a:p>
        </p:txBody>
      </p:sp>
      <p:pic>
        <p:nvPicPr>
          <p:cNvPr id="14" name="図 13" descr="皿に盛られた料理&#10;&#10;自動的に生成された説明">
            <a:extLst>
              <a:ext uri="{FF2B5EF4-FFF2-40B4-BE49-F238E27FC236}">
                <a16:creationId xmlns:a16="http://schemas.microsoft.com/office/drawing/2014/main" id="{CE22BDDE-A117-4C42-AF08-4ADEA6E95E3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20454" y="3512202"/>
            <a:ext cx="1071850" cy="1071850"/>
          </a:xfrm>
          <a:prstGeom prst="rect">
            <a:avLst/>
          </a:prstGeom>
        </p:spPr>
      </p:pic>
      <p:pic>
        <p:nvPicPr>
          <p:cNvPr id="16" name="図 15" descr="ケーキが置かれている&#10;&#10;自動的に生成された説明">
            <a:extLst>
              <a:ext uri="{FF2B5EF4-FFF2-40B4-BE49-F238E27FC236}">
                <a16:creationId xmlns:a16="http://schemas.microsoft.com/office/drawing/2014/main" id="{27E53FD8-728B-4D6F-AFBB-A90D6012A87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78444" y="3432473"/>
            <a:ext cx="1190157" cy="1190157"/>
          </a:xfrm>
          <a:prstGeom prst="rect">
            <a:avLst/>
          </a:prstGeom>
        </p:spPr>
      </p:pic>
      <p:sp>
        <p:nvSpPr>
          <p:cNvPr id="55" name="コンテンツ プレースホルダー 1">
            <a:extLst>
              <a:ext uri="{FF2B5EF4-FFF2-40B4-BE49-F238E27FC236}">
                <a16:creationId xmlns:a16="http://schemas.microsoft.com/office/drawing/2014/main" id="{527CAF00-B2D1-4988-BCA7-F4CF3D00FEC0}"/>
              </a:ext>
            </a:extLst>
          </p:cNvPr>
          <p:cNvSpPr txBox="1">
            <a:spLocks/>
          </p:cNvSpPr>
          <p:nvPr/>
        </p:nvSpPr>
        <p:spPr>
          <a:xfrm>
            <a:off x="962475" y="3058034"/>
            <a:ext cx="7776912" cy="705846"/>
          </a:xfrm>
          <a:prstGeom prst="rect">
            <a:avLst/>
          </a:prstGeom>
        </p:spPr>
        <p:txBody>
          <a:bodyPr lIns="216000" tIns="10800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000" b="1" dirty="0">
                <a:latin typeface="+mn-ea"/>
              </a:rPr>
              <a:t>たんぱく質を加えましょう！油脂に注意！！</a:t>
            </a:r>
            <a:endParaRPr lang="en-US" altLang="ja-JP" sz="2000" b="1" dirty="0">
              <a:latin typeface="+mn-ea"/>
            </a:endParaRPr>
          </a:p>
          <a:p>
            <a:pPr marL="0" indent="0">
              <a:lnSpc>
                <a:spcPts val="1800"/>
              </a:lnSpc>
              <a:buNone/>
            </a:pPr>
            <a:r>
              <a:rPr lang="ja-JP" altLang="en-US" sz="1600" dirty="0">
                <a:latin typeface="+mn-ea"/>
              </a:rPr>
              <a:t>以下の食品以外に、ゆで卵、冷奴、おでん等もおすすめです。</a:t>
            </a:r>
            <a:endParaRPr lang="ja-JP" altLang="en-US" sz="2000" dirty="0">
              <a:latin typeface="+mn-ea"/>
            </a:endParaRPr>
          </a:p>
        </p:txBody>
      </p:sp>
      <p:sp>
        <p:nvSpPr>
          <p:cNvPr id="47" name="コンテンツ プレースホルダー 1">
            <a:extLst>
              <a:ext uri="{FF2B5EF4-FFF2-40B4-BE49-F238E27FC236}">
                <a16:creationId xmlns:a16="http://schemas.microsoft.com/office/drawing/2014/main" id="{1019EA76-B9A3-4614-BEF7-8F8806501543}"/>
              </a:ext>
            </a:extLst>
          </p:cNvPr>
          <p:cNvSpPr txBox="1">
            <a:spLocks/>
          </p:cNvSpPr>
          <p:nvPr/>
        </p:nvSpPr>
        <p:spPr>
          <a:xfrm>
            <a:off x="962475" y="4863768"/>
            <a:ext cx="7776912" cy="383082"/>
          </a:xfrm>
          <a:prstGeom prst="rect">
            <a:avLst/>
          </a:prstGeom>
        </p:spPr>
        <p:txBody>
          <a:bodyPr lIns="216000" tIns="10800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000" b="1" dirty="0">
                <a:latin typeface="+mn-ea"/>
              </a:rPr>
              <a:t>食物繊維が多い野菜や海草類を摂りましょう。</a:t>
            </a:r>
            <a:endParaRPr lang="ja-JP" altLang="en-US" sz="2000" dirty="0">
              <a:latin typeface="+mn-ea"/>
            </a:endParaRPr>
          </a:p>
        </p:txBody>
      </p:sp>
      <p:pic>
        <p:nvPicPr>
          <p:cNvPr id="18" name="図 17" descr="皿の上の料理&#10;&#10;自動的に生成された説明">
            <a:extLst>
              <a:ext uri="{FF2B5EF4-FFF2-40B4-BE49-F238E27FC236}">
                <a16:creationId xmlns:a16="http://schemas.microsoft.com/office/drawing/2014/main" id="{41E28E72-0ACB-4DE0-BB4A-A3D0942B3F9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51593" y="5063658"/>
            <a:ext cx="1390602" cy="1390602"/>
          </a:xfrm>
          <a:prstGeom prst="rect">
            <a:avLst/>
          </a:prstGeom>
        </p:spPr>
      </p:pic>
      <p:sp>
        <p:nvSpPr>
          <p:cNvPr id="51" name="コンテンツ プレースホルダー 1">
            <a:extLst>
              <a:ext uri="{FF2B5EF4-FFF2-40B4-BE49-F238E27FC236}">
                <a16:creationId xmlns:a16="http://schemas.microsoft.com/office/drawing/2014/main" id="{E3E4C2CA-F009-41AF-99F4-1F651312D872}"/>
              </a:ext>
            </a:extLst>
          </p:cNvPr>
          <p:cNvSpPr txBox="1">
            <a:spLocks/>
          </p:cNvSpPr>
          <p:nvPr/>
        </p:nvSpPr>
        <p:spPr>
          <a:xfrm>
            <a:off x="1209296" y="6194067"/>
            <a:ext cx="1475197" cy="207175"/>
          </a:xfrm>
          <a:prstGeom prst="rect">
            <a:avLst/>
          </a:prstGeom>
        </p:spPr>
        <p:txBody>
          <a:bodyPr lIns="0" tIns="0" rIns="0" bIns="0"/>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400" dirty="0">
                <a:latin typeface="+mn-ea"/>
              </a:rPr>
              <a:t>温野菜サラダ</a:t>
            </a:r>
            <a:br>
              <a:rPr lang="en-US" altLang="ja-JP" sz="1400" dirty="0">
                <a:latin typeface="+mn-ea"/>
              </a:rPr>
            </a:br>
            <a:endParaRPr lang="ja-JP" altLang="en-US" sz="1400" dirty="0">
              <a:latin typeface="+mn-ea"/>
            </a:endParaRPr>
          </a:p>
        </p:txBody>
      </p:sp>
      <p:pic>
        <p:nvPicPr>
          <p:cNvPr id="23" name="図 22" descr="食品, 座る, テーブル が含まれている画像&#10;&#10;自動的に生成された説明">
            <a:extLst>
              <a:ext uri="{FF2B5EF4-FFF2-40B4-BE49-F238E27FC236}">
                <a16:creationId xmlns:a16="http://schemas.microsoft.com/office/drawing/2014/main" id="{FB1D2497-5092-4812-BE5F-BBC06E2FD3C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48624" y="5236447"/>
            <a:ext cx="1110829" cy="1110829"/>
          </a:xfrm>
          <a:prstGeom prst="rect">
            <a:avLst/>
          </a:prstGeom>
        </p:spPr>
      </p:pic>
      <p:pic>
        <p:nvPicPr>
          <p:cNvPr id="49" name="図 48" descr="テーブル, 皿, 食品, カップ が含まれている画像&#10;&#10;自動的に生成された説明">
            <a:extLst>
              <a:ext uri="{FF2B5EF4-FFF2-40B4-BE49-F238E27FC236}">
                <a16:creationId xmlns:a16="http://schemas.microsoft.com/office/drawing/2014/main" id="{4B727D2C-A44E-4261-82EF-3C6A95D23F3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35965" y="5145168"/>
            <a:ext cx="1170434" cy="1170434"/>
          </a:xfrm>
          <a:prstGeom prst="rect">
            <a:avLst/>
          </a:prstGeom>
        </p:spPr>
      </p:pic>
    </p:spTree>
    <p:extLst>
      <p:ext uri="{BB962C8B-B14F-4D97-AF65-F5344CB8AC3E}">
        <p14:creationId xmlns:p14="http://schemas.microsoft.com/office/powerpoint/2010/main" val="2896139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四角形: 角を丸くする 55">
            <a:extLst>
              <a:ext uri="{FF2B5EF4-FFF2-40B4-BE49-F238E27FC236}">
                <a16:creationId xmlns:a16="http://schemas.microsoft.com/office/drawing/2014/main" id="{DE033D76-56FC-4F3D-BF72-4EC9FF34BB8B}"/>
              </a:ext>
            </a:extLst>
          </p:cNvPr>
          <p:cNvSpPr/>
          <p:nvPr/>
        </p:nvSpPr>
        <p:spPr>
          <a:xfrm>
            <a:off x="198000" y="1290919"/>
            <a:ext cx="8748000" cy="3565589"/>
          </a:xfrm>
          <a:prstGeom prst="roundRect">
            <a:avLst>
              <a:gd name="adj" fmla="val 5067"/>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035E119-4613-4B0E-9C74-6FE4F087D343}"/>
              </a:ext>
            </a:extLst>
          </p:cNvPr>
          <p:cNvSpPr>
            <a:spLocks noGrp="1"/>
          </p:cNvSpPr>
          <p:nvPr>
            <p:ph type="sldNum" sz="quarter" idx="4"/>
          </p:nvPr>
        </p:nvSpPr>
        <p:spPr/>
        <p:txBody>
          <a:bodyPr/>
          <a:lstStyle/>
          <a:p>
            <a:fld id="{9FD83A67-C334-4EBD-BE04-EE2E4B494E79}" type="slidenum">
              <a:rPr lang="en-US" altLang="ja-JP" smtClean="0"/>
              <a:pPr/>
              <a:t>7</a:t>
            </a:fld>
            <a:endParaRPr lang="en-US" dirty="0"/>
          </a:p>
        </p:txBody>
      </p:sp>
      <p:sp>
        <p:nvSpPr>
          <p:cNvPr id="3" name="タイトル 2">
            <a:extLst>
              <a:ext uri="{FF2B5EF4-FFF2-40B4-BE49-F238E27FC236}">
                <a16:creationId xmlns:a16="http://schemas.microsoft.com/office/drawing/2014/main" id="{CCBBA35D-A736-4790-9A70-41DB908A78BD}"/>
              </a:ext>
            </a:extLst>
          </p:cNvPr>
          <p:cNvSpPr>
            <a:spLocks noGrp="1"/>
          </p:cNvSpPr>
          <p:nvPr>
            <p:ph type="title"/>
          </p:nvPr>
        </p:nvSpPr>
        <p:spPr/>
        <p:txBody>
          <a:bodyPr>
            <a:normAutofit/>
          </a:bodyPr>
          <a:lstStyle/>
          <a:p>
            <a:r>
              <a:rPr lang="ja-JP" altLang="en-US" dirty="0"/>
              <a:t>これも大切</a:t>
            </a:r>
            <a:r>
              <a:rPr lang="en-US" altLang="ja-JP" dirty="0"/>
              <a:t>!</a:t>
            </a:r>
            <a:endParaRPr kumimoji="1" lang="ja-JP" altLang="en-US" dirty="0"/>
          </a:p>
        </p:txBody>
      </p:sp>
      <p:sp>
        <p:nvSpPr>
          <p:cNvPr id="45" name="テキスト ボックス 44">
            <a:extLst>
              <a:ext uri="{FF2B5EF4-FFF2-40B4-BE49-F238E27FC236}">
                <a16:creationId xmlns:a16="http://schemas.microsoft.com/office/drawing/2014/main" id="{A613FC38-0F9E-433C-B9FA-C66863144AE9}"/>
              </a:ext>
            </a:extLst>
          </p:cNvPr>
          <p:cNvSpPr txBox="1"/>
          <p:nvPr/>
        </p:nvSpPr>
        <p:spPr>
          <a:xfrm>
            <a:off x="1436292" y="1440188"/>
            <a:ext cx="7419635" cy="3416320"/>
          </a:xfrm>
          <a:prstGeom prst="rect">
            <a:avLst/>
          </a:prstGeom>
          <a:noFill/>
        </p:spPr>
        <p:txBody>
          <a:bodyPr wrap="square" rtlCol="0">
            <a:spAutoFit/>
          </a:bodyPr>
          <a:lstStyle/>
          <a:p>
            <a:pPr marL="457200" indent="-457200">
              <a:buFont typeface="+mj-ea"/>
              <a:buAutoNum type="circleNumDbPlain"/>
            </a:pPr>
            <a:r>
              <a:rPr lang="ja-JP" altLang="en-US" sz="2400" b="1" dirty="0">
                <a:latin typeface="メイリオ" panose="020B0604030504040204" pitchFamily="50" charset="-128"/>
                <a:ea typeface="メイリオ" panose="020B0604030504040204" pitchFamily="50" charset="-128"/>
              </a:rPr>
              <a:t>サラダのドレッシングや付属のソース類は</a:t>
            </a:r>
            <a:br>
              <a:rPr lang="en-US" altLang="ja-JP" sz="2400" b="1" dirty="0">
                <a:latin typeface="メイリオ" panose="020B0604030504040204" pitchFamily="50" charset="-128"/>
                <a:ea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rPr>
              <a:t>残しましょう。</a:t>
            </a:r>
            <a:endParaRPr lang="en-US" altLang="ja-JP" sz="2400" b="1" dirty="0">
              <a:latin typeface="メイリオ" panose="020B0604030504040204" pitchFamily="50" charset="-128"/>
              <a:ea typeface="メイリオ" panose="020B0604030504040204" pitchFamily="50" charset="-128"/>
            </a:endParaRPr>
          </a:p>
          <a:p>
            <a:pPr marL="457200" indent="-457200">
              <a:buFont typeface="+mj-ea"/>
              <a:buAutoNum type="circleNumDbPlain"/>
            </a:pPr>
            <a:endParaRPr lang="en-US" altLang="ja-JP" sz="2400" b="1" dirty="0">
              <a:latin typeface="メイリオ" panose="020B0604030504040204" pitchFamily="50" charset="-128"/>
              <a:ea typeface="メイリオ" panose="020B0604030504040204" pitchFamily="50" charset="-128"/>
            </a:endParaRPr>
          </a:p>
          <a:p>
            <a:pPr marL="457200" indent="-457200">
              <a:buFont typeface="+mj-ea"/>
              <a:buAutoNum type="circleNumDbPlain"/>
            </a:pPr>
            <a:r>
              <a:rPr lang="ja-JP" altLang="en-US" sz="2400" b="1" dirty="0">
                <a:latin typeface="メイリオ" panose="020B0604030504040204" pitchFamily="50" charset="-128"/>
                <a:ea typeface="メイリオ" panose="020B0604030504040204" pitchFamily="50" charset="-128"/>
              </a:rPr>
              <a:t>加工品には様々な種類の甘味料が含まれています。</a:t>
            </a:r>
            <a:br>
              <a:rPr lang="en-US" altLang="ja-JP" sz="2400" b="1" dirty="0">
                <a:latin typeface="メイリオ" panose="020B0604030504040204" pitchFamily="50" charset="-128"/>
                <a:ea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rPr>
              <a:t>それぞれの特徴を知って選びましょう。</a:t>
            </a:r>
            <a:endParaRPr lang="en-US" altLang="ja-JP" sz="2400" b="1" dirty="0">
              <a:latin typeface="メイリオ" panose="020B0604030504040204" pitchFamily="50" charset="-128"/>
              <a:ea typeface="メイリオ" panose="020B0604030504040204" pitchFamily="50" charset="-128"/>
            </a:endParaRPr>
          </a:p>
          <a:p>
            <a:pPr marL="457200" indent="-457200">
              <a:buFont typeface="+mj-ea"/>
              <a:buAutoNum type="circleNumDbPlain"/>
            </a:pPr>
            <a:endParaRPr lang="en-US" altLang="ja-JP" sz="2400" b="1" dirty="0">
              <a:latin typeface="メイリオ" panose="020B0604030504040204" pitchFamily="50" charset="-128"/>
              <a:ea typeface="メイリオ" panose="020B0604030504040204" pitchFamily="50" charset="-128"/>
            </a:endParaRPr>
          </a:p>
          <a:p>
            <a:pPr marL="457200" indent="-457200">
              <a:buFont typeface="+mj-ea"/>
              <a:buAutoNum type="circleNumDbPlain"/>
            </a:pPr>
            <a:r>
              <a:rPr lang="ja-JP" altLang="en-US" sz="2400" b="1" dirty="0">
                <a:latin typeface="メイリオ" panose="020B0604030504040204" pitchFamily="50" charset="-128"/>
                <a:ea typeface="メイリオ" panose="020B0604030504040204" pitchFamily="50" charset="-128"/>
              </a:rPr>
              <a:t>間食は“低カロリー・低糖質”を心がけましょう。</a:t>
            </a:r>
            <a:br>
              <a:rPr lang="en-US" altLang="ja-JP" sz="2400" b="1" dirty="0">
                <a:latin typeface="メイリオ" panose="020B0604030504040204" pitchFamily="50" charset="-128"/>
                <a:ea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rPr>
              <a:t>お菓子ではなく、カットフルーツやヨーグルトがおすすめです。</a:t>
            </a:r>
            <a:endParaRPr kumimoji="1" lang="en-US" altLang="ja-JP" sz="2400" b="1" dirty="0">
              <a:latin typeface="メイリオ" panose="020B0604030504040204" pitchFamily="50" charset="-128"/>
              <a:ea typeface="メイリオ" panose="020B0604030504040204" pitchFamily="50" charset="-128"/>
            </a:endParaRPr>
          </a:p>
        </p:txBody>
      </p:sp>
      <p:pic>
        <p:nvPicPr>
          <p:cNvPr id="11" name="図 10" descr="挿絵, 時計 が含まれている画像&#10;&#10;自動的に生成された説明">
            <a:extLst>
              <a:ext uri="{FF2B5EF4-FFF2-40B4-BE49-F238E27FC236}">
                <a16:creationId xmlns:a16="http://schemas.microsoft.com/office/drawing/2014/main" id="{12E2AE09-3625-4176-AE1C-1F7BAF532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9" y="2590466"/>
            <a:ext cx="1972542" cy="1972542"/>
          </a:xfrm>
          <a:prstGeom prst="rect">
            <a:avLst/>
          </a:prstGeom>
        </p:spPr>
      </p:pic>
    </p:spTree>
    <p:extLst>
      <p:ext uri="{BB962C8B-B14F-4D97-AF65-F5344CB8AC3E}">
        <p14:creationId xmlns:p14="http://schemas.microsoft.com/office/powerpoint/2010/main" val="84661674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4">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10f9ac0-5937-4b4f-b459-96aedd9ed2c5">
  <element uid="72a5d865-2c9e-41bb-b8a0-b31322cd1ede" value=""/>
</sisl>
</file>

<file path=customXml/itemProps1.xml><?xml version="1.0" encoding="utf-8"?>
<ds:datastoreItem xmlns:ds="http://schemas.openxmlformats.org/officeDocument/2006/customXml" ds:itemID="{4D71AA8F-8A8E-4095-9F31-A9954AD37AA6}">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0</TotalTime>
  <Words>1248</Words>
  <Application>Microsoft Office PowerPoint</Application>
  <PresentationFormat>画面に合わせる (4:3)</PresentationFormat>
  <Paragraphs>156</Paragraphs>
  <Slides>7</Slides>
  <Notes>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ＭＳ Ｐゴシック</vt:lpstr>
      <vt:lpstr>メイリオ</vt:lpstr>
      <vt:lpstr>Arial</vt:lpstr>
      <vt:lpstr>Calibri</vt:lpstr>
      <vt:lpstr>Wingdings</vt:lpstr>
      <vt:lpstr>Office ​​テーマ</vt:lpstr>
      <vt:lpstr>糖尿病がある方のための コンビニ・スーパー調理済食品 　選び方・組み合わせ方</vt:lpstr>
      <vt:lpstr>コンビニ・スーパー調理済食品 選び方・組み合わせ方</vt:lpstr>
      <vt:lpstr>よくある組み合わせと注意ポイント</vt:lpstr>
      <vt:lpstr>よくある組み合わせと注意ポイント</vt:lpstr>
      <vt:lpstr>栄養成分表示ラベルを確認してみましょう</vt:lpstr>
      <vt:lpstr>主食・主菜・副菜をバランスよく 組み合わせましょう（おすすめ）</vt:lpstr>
      <vt:lpstr>これも大切!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2023-03-17T00:52:15Z</dcterms:created>
  <dcterms:modified xsi:type="dcterms:W3CDTF">2023-03-17T00:52:33Z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81acc0d-dcc4-4dc9-a2c5-be70b05a2fe6_Enabled">
    <vt:lpwstr>true</vt:lpwstr>
  </property>
  <property fmtid="{D5CDD505-2E9C-101B-9397-08002B2CF9AE}" pid="3" name="MSIP_Label_e81acc0d-dcc4-4dc9-a2c5-be70b05a2fe6_SetDate">
    <vt:lpwstr>2023-03-17T00:52:33Z</vt:lpwstr>
  </property>
  <property fmtid="{D5CDD505-2E9C-101B-9397-08002B2CF9AE}" pid="4" name="MSIP_Label_e81acc0d-dcc4-4dc9-a2c5-be70b05a2fe6_Method">
    <vt:lpwstr>Privileged</vt:lpwstr>
  </property>
  <property fmtid="{D5CDD505-2E9C-101B-9397-08002B2CF9AE}" pid="5" name="MSIP_Label_e81acc0d-dcc4-4dc9-a2c5-be70b05a2fe6_Name">
    <vt:lpwstr>e81acc0d-dcc4-4dc9-a2c5-be70b05a2fe6</vt:lpwstr>
  </property>
  <property fmtid="{D5CDD505-2E9C-101B-9397-08002B2CF9AE}" pid="6" name="MSIP_Label_e81acc0d-dcc4-4dc9-a2c5-be70b05a2fe6_SiteId">
    <vt:lpwstr>a00de4ec-48a8-43a6-be74-e31274e2060d</vt:lpwstr>
  </property>
  <property fmtid="{D5CDD505-2E9C-101B-9397-08002B2CF9AE}" pid="7" name="MSIP_Label_e81acc0d-dcc4-4dc9-a2c5-be70b05a2fe6_ActionId">
    <vt:lpwstr>0c45181a-4d34-4bd1-a0a4-b729430b5499</vt:lpwstr>
  </property>
  <property fmtid="{D5CDD505-2E9C-101B-9397-08002B2CF9AE}" pid="8" name="MSIP_Label_e81acc0d-dcc4-4dc9-a2c5-be70b05a2fe6_ContentBits">
    <vt:lpwstr>0</vt:lpwstr>
  </property>
  <property fmtid="{D5CDD505-2E9C-101B-9397-08002B2CF9AE}" pid="9" name="MerckAIPLabel">
    <vt:lpwstr>NotClassified</vt:lpwstr>
  </property>
  <property fmtid="{D5CDD505-2E9C-101B-9397-08002B2CF9AE}" pid="10" name="MerckAIPDataExchange">
    <vt:lpwstr>!MRKMIP@NotClassified</vt:lpwstr>
  </property>
</Properties>
</file>